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9" r:id="rId3"/>
    <p:sldId id="261" r:id="rId4"/>
    <p:sldId id="284" r:id="rId5"/>
    <p:sldId id="263" r:id="rId6"/>
    <p:sldId id="264" r:id="rId7"/>
    <p:sldId id="285" r:id="rId8"/>
    <p:sldId id="266" r:id="rId9"/>
    <p:sldId id="280" r:id="rId10"/>
    <p:sldId id="281" r:id="rId11"/>
    <p:sldId id="274" r:id="rId12"/>
    <p:sldId id="268" r:id="rId13"/>
    <p:sldId id="28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00"/>
    <a:srgbClr val="A50021"/>
    <a:srgbClr val="0000FF"/>
    <a:srgbClr val="FF00FF"/>
    <a:srgbClr val="D60093"/>
    <a:srgbClr val="FFFF66"/>
    <a:srgbClr val="FFCC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93" autoAdjust="0"/>
    <p:restoredTop sz="90964" autoAdjust="0"/>
  </p:normalViewPr>
  <p:slideViewPr>
    <p:cSldViewPr snapToGrid="0">
      <p:cViewPr varScale="1">
        <p:scale>
          <a:sx n="67" d="100"/>
          <a:sy n="67" d="100"/>
        </p:scale>
        <p:origin x="-72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ru-RU"/>
              <a:t>Тема "Основы денежного механизма"   10 класс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ru-RU"/>
              <a:t>Урок 2. Доходы и расходы семьи. Стоимость жизни. Сбережения. Кредит.Стоимость жизни. доходы и расходы семьи. сбережения и кредит.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5ABBAD5-C1BF-4A8B-A515-A259071C63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ru-RU"/>
              <a:t>Тема "Основы денежного механизма"   10 класс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ru-RU"/>
              <a:t>Урок 2. Доходы и расходы семьи. Стоимость жизни. Сбережения. Кредит.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D2718D5-81C7-4EC3-8012-60499B8ABB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 "Основы денежного механизма"   10 класс</a:t>
            </a:r>
          </a:p>
        </p:txBody>
      </p:sp>
      <p:sp>
        <p:nvSpPr>
          <p:cNvPr id="276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Урок 2. Доходы и расходы семьи. Стоимость жизни. Сбережения. Кредит.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BF0EE9-DD71-4114-998E-2CD980A5B8C6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276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 "Основы денежного механизма"   10 класс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Урок 2. Доходы и расходы семьи. Стоимость жизни. Сбережения. Кредит.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07BCD3-B7E8-4E85-A399-22E9894A85A3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 "Основы денежного механизма"   10 класс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Урок 2. Доходы и расходы семьи. Стоимость жизни. Сбережения. Кредит.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BB08E1-D4D2-42BB-8729-CB1E6E64E6B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  <p:sp>
        <p:nvSpPr>
          <p:cNvPr id="30724" name="Верхний колонтитул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 "Основы денежного механизма"   10 класс</a:t>
            </a:r>
          </a:p>
        </p:txBody>
      </p:sp>
      <p:sp>
        <p:nvSpPr>
          <p:cNvPr id="30725" name="Нижний колонтитул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Урок 2. Доходы и расходы семьи. Стоимость жизни. Сбережения. Кредит.</a:t>
            </a:r>
          </a:p>
        </p:txBody>
      </p:sp>
      <p:sp>
        <p:nvSpPr>
          <p:cNvPr id="30726" name="Номер слайда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84AADA-55AD-41CC-9610-388100803312}" type="slidenum">
              <a:rPr lang="ru-RU" smtClean="0"/>
              <a:pPr/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 "Основы денежного механизма"   10 класс</a:t>
            </a:r>
          </a:p>
        </p:txBody>
      </p:sp>
      <p:sp>
        <p:nvSpPr>
          <p:cNvPr id="317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Урок 2. Доходы и расходы семьи. Стоимость жизни. Сбережения. Кредит.</a:t>
            </a:r>
          </a:p>
        </p:txBody>
      </p:sp>
      <p:sp>
        <p:nvSpPr>
          <p:cNvPr id="317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24595-BA12-489D-8D09-3003754FC435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 "Основы денежного механизма"   10 класс</a:t>
            </a:r>
          </a:p>
        </p:txBody>
      </p:sp>
      <p:sp>
        <p:nvSpPr>
          <p:cNvPr id="3277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Урок 2. Доходы и расходы семьи. Стоимость жизни. Сбережения. Кредит.</a:t>
            </a:r>
          </a:p>
        </p:txBody>
      </p:sp>
      <p:sp>
        <p:nvSpPr>
          <p:cNvPr id="327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F9A6A7-9A59-458E-8A59-53E55B479639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27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Тема "Основы денежного механизма"   10 класс</a:t>
            </a:r>
          </a:p>
        </p:txBody>
      </p:sp>
      <p:sp>
        <p:nvSpPr>
          <p:cNvPr id="337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Урок 2. Доходы и расходы семьи. Стоимость жизни. Сбережения. Кредит.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05DDA8-D57E-48BB-81CD-47CD6A8D21BF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ru-RU" smtClean="0"/>
              <a:t>о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4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8700F-4BA8-436E-98AA-6E12076DC182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F9FF68DF-7491-474E-8DB2-5780F56290A7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B96F9-04D7-41AF-8603-31F0A4D819B1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771D4B9-F37F-4108-A73B-2DF347698EDA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131B5-7CDB-4687-80C3-596115E63BAD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847F6F1-03B8-4D10-961A-1F17069EA11C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8B5C4-3487-4985-B50F-ACCEAA3F6DEE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C75B9CE-925D-4C10-9AD7-75E6ACEFB0DD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7D2AF-A70A-4F6E-837D-7DC04DE7CDE8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8649A87-9B5A-4626-AAB0-37CB6E7DCEF2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85BAC-D8AF-484E-8150-21D1C7CBE008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E2C59A7-AC4C-40D4-814B-66FFB8F5FF3A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DA8B7-88F4-40C0-B348-02BCA8ECE651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25F1027-ADCB-4CC3-9837-36AEF5755C54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0B6CC-5150-495C-986A-E6A8D31A25EA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ADB87134-D770-4E2B-935B-6119FEBA56CD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D3A8-8B6A-43DE-8CC3-60DE1A03D687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3A4D38A-CD1B-49C4-819E-F514C918E9A9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085D5-9BCE-4BF4-8781-B76EE4A013A0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81F39F4-37DF-41AA-9935-A57599A93AA0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7724-CCEF-435A-A343-6265BA466320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951EEDD-926A-43FF-A4D5-E15BA9E16734}" type="slidenum">
              <a:rPr lang="ru-RU"/>
              <a:pPr lvl="1">
                <a:defRPr/>
              </a:pPr>
              <a:t>‹#›</a:t>
            </a:fld>
            <a:endParaRPr lang="ru-RU">
              <a:latin typeface="+mn-lt"/>
            </a:endParaRPr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4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E89004-2AA8-4A27-9F82-7C72283B7EB9}" type="datetime1">
              <a:rPr lang="ru-RU"/>
              <a:pPr>
                <a:defRPr/>
              </a:pPr>
              <a:t>24.08.2014</a:t>
            </a:fld>
            <a:endParaRPr lang="ru-RU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ru-RU"/>
              <a:t>Тема "Основы денежного механизма. Банки."               10 класс</a:t>
            </a:r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>
              <a:defRPr/>
            </a:pPr>
            <a:fld id="{2B1CE684-536A-4CF0-8E9A-5FBCAB392254}" type="slidenum">
              <a:rPr lang="ru-RU"/>
              <a:pPr lvl="1"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blinds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slide" Target="slide4.x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 sz="quarter"/>
          </p:nvPr>
        </p:nvSpPr>
        <p:spPr>
          <a:xfrm>
            <a:off x="876124" y="1778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/>
              <a:t>Доходы и расходы семьи</a:t>
            </a:r>
            <a:endParaRPr lang="ru-RU" sz="6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21630" y="4121497"/>
            <a:ext cx="5722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95000"/>
                    <a:lumOff val="5000"/>
                  </a:schemeClr>
                </a:solidFill>
              </a:rPr>
              <a:t>Преподаватель  </a:t>
            </a:r>
            <a:r>
              <a:rPr lang="ru-RU" b="1" dirty="0" smtClean="0">
                <a:solidFill>
                  <a:schemeClr val="bg2">
                    <a:lumMod val="95000"/>
                    <a:lumOff val="5000"/>
                  </a:schemeClr>
                </a:solidFill>
              </a:rPr>
              <a:t>Фролова О.И.</a:t>
            </a:r>
            <a:endParaRPr lang="ru-RU" b="1" dirty="0">
              <a:solidFill>
                <a:schemeClr val="bg2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-19050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Ваши доходы повысились на:</a:t>
            </a:r>
          </a:p>
        </p:txBody>
      </p:sp>
      <p:graphicFrame>
        <p:nvGraphicFramePr>
          <p:cNvPr id="61463" name="Group 23"/>
          <p:cNvGraphicFramePr>
            <a:graphicFrameLocks noGrp="1"/>
          </p:cNvGraphicFramePr>
          <p:nvPr/>
        </p:nvGraphicFramePr>
        <p:xfrm>
          <a:off x="974725" y="1057275"/>
          <a:ext cx="7439025" cy="4279392"/>
        </p:xfrm>
        <a:graphic>
          <a:graphicData uri="http://schemas.openxmlformats.org/drawingml/2006/table">
            <a:tbl>
              <a:tblPr/>
              <a:tblGrid>
                <a:gridCol w="3810000"/>
                <a:gridCol w="3629025"/>
              </a:tblGrid>
              <a:tr h="20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Домохозяйство №1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635,532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MNT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Домохозяйство №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764 MNT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Домохозяйство №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635,5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 MNT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Домохозяйство №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635,</a:t>
                      </a: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700 MNT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2" name="AutoShape 24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370388" y="5770563"/>
            <a:ext cx="839787" cy="630237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276350"/>
            <a:ext cx="8080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/>
              <a:t>Трансферты </a:t>
            </a:r>
            <a:r>
              <a:rPr lang="ru-RU"/>
              <a:t>– </a:t>
            </a:r>
            <a:r>
              <a:rPr lang="ru-RU" sz="2800" b="1"/>
              <a:t>доходы, которые не являются платой за произведенные товары или оказанные услуги и не связаны с владением собственностью.</a:t>
            </a:r>
            <a:r>
              <a:rPr lang="ru-RU"/>
              <a:t> </a:t>
            </a:r>
          </a:p>
        </p:txBody>
      </p:sp>
      <p:sp>
        <p:nvSpPr>
          <p:cNvPr id="2355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438" y="5349875"/>
            <a:ext cx="1157287" cy="776288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23556" name="Picture 4" descr="C:\Program Files\Common Files\Microsoft Shared\Clipart\cagcat50\PE01194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5075" y="3300413"/>
            <a:ext cx="3478213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579438" y="3055938"/>
            <a:ext cx="4556125" cy="21002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Пенсия</a:t>
            </a:r>
          </a:p>
          <a:p>
            <a:pPr>
              <a:spcBef>
                <a:spcPct val="50000"/>
              </a:spcBef>
              <a:defRPr/>
            </a:pPr>
            <a:r>
              <a:rPr lang="ru-RU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Стипендия</a:t>
            </a:r>
          </a:p>
          <a:p>
            <a:pPr>
              <a:spcBef>
                <a:spcPct val="50000"/>
              </a:spcBef>
              <a:defRPr/>
            </a:pPr>
            <a:r>
              <a:rPr lang="ru-RU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Пособие на ребенка</a:t>
            </a:r>
          </a:p>
          <a:p>
            <a:pPr>
              <a:spcBef>
                <a:spcPct val="50000"/>
              </a:spcBef>
              <a:defRPr/>
            </a:pPr>
            <a:r>
              <a:rPr lang="ru-RU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Пособие по безработице и т.д.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22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1657350"/>
            <a:ext cx="8080375" cy="19653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/>
              <a:t>Товарная корзина (минимальный потребительский бюджет)– </a:t>
            </a:r>
            <a:r>
              <a:rPr lang="ru-RU" sz="2800" b="1"/>
              <a:t>набор из наиболее представительных товаров и услуг, удовлетворяющих основные потребности населения.</a:t>
            </a:r>
            <a:endParaRPr lang="ru-RU" b="1"/>
          </a:p>
        </p:txBody>
      </p:sp>
      <p:sp>
        <p:nvSpPr>
          <p:cNvPr id="24579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050925" y="5045075"/>
            <a:ext cx="1250950" cy="868363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3500" y="688975"/>
            <a:ext cx="66325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8000" b="1">
                <a:latin typeface="Times New Roman" pitchFamily="18" charset="0"/>
              </a:rPr>
              <a:t>S=P*(1</a:t>
            </a:r>
            <a:r>
              <a:rPr lang="en-US" sz="8000" b="1" i="1">
                <a:latin typeface="Times New Roman" pitchFamily="18" charset="0"/>
              </a:rPr>
              <a:t>+i*</a:t>
            </a:r>
            <a:r>
              <a:rPr lang="en-US" sz="8000" b="1">
                <a:latin typeface="Times New Roman" pitchFamily="18" charset="0"/>
              </a:rPr>
              <a:t>n)</a:t>
            </a:r>
            <a:endParaRPr lang="ru-RU" sz="8000" b="1">
              <a:latin typeface="Times New Roman" pitchFamily="18" charset="0"/>
            </a:endParaRPr>
          </a:p>
        </p:txBody>
      </p:sp>
      <p:sp>
        <p:nvSpPr>
          <p:cNvPr id="25603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7525" y="5470525"/>
            <a:ext cx="762000" cy="777875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057275" y="2471738"/>
            <a:ext cx="3600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3600450" y="2171700"/>
            <a:ext cx="2871788" cy="2043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P=502 MNT</a:t>
            </a:r>
          </a:p>
          <a:p>
            <a:pPr>
              <a:spcBef>
                <a:spcPct val="50000"/>
              </a:spcBef>
            </a:pPr>
            <a:r>
              <a:rPr lang="en-US" sz="3200" b="1" i="1">
                <a:solidFill>
                  <a:schemeClr val="accent2"/>
                </a:solidFill>
              </a:rPr>
              <a:t>i</a:t>
            </a:r>
            <a:r>
              <a:rPr lang="en-US" sz="3200" b="1">
                <a:solidFill>
                  <a:schemeClr val="accent2"/>
                </a:solidFill>
              </a:rPr>
              <a:t>=</a:t>
            </a:r>
            <a:r>
              <a:rPr lang="ru-RU" sz="3200" b="1">
                <a:solidFill>
                  <a:schemeClr val="accent2"/>
                </a:solidFill>
              </a:rPr>
              <a:t>19%</a:t>
            </a:r>
            <a:endParaRPr lang="en-US" sz="3200" b="1">
              <a:solidFill>
                <a:schemeClr val="accent2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3200" b="1">
                <a:solidFill>
                  <a:schemeClr val="accent2"/>
                </a:solidFill>
              </a:rPr>
              <a:t>n=</a:t>
            </a:r>
            <a:r>
              <a:rPr lang="ru-RU" sz="3200" b="1">
                <a:solidFill>
                  <a:schemeClr val="accent2"/>
                </a:solidFill>
              </a:rPr>
              <a:t>1,4 года</a:t>
            </a:r>
          </a:p>
        </p:txBody>
      </p:sp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1343025" y="4572000"/>
            <a:ext cx="7215188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S=502*(1+19/100*1.4)=635,532MNT</a:t>
            </a:r>
            <a:endParaRPr lang="ru-RU" sz="32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8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autoUpdateAnimBg="0"/>
      <p:bldP spid="68613" grpId="0" autoUpdateAnimBg="0"/>
      <p:bldP spid="6861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6" descr="C:\Program Files\Common Files\Microsoft Shared\Clipart\cagcat50\PE02043_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230563"/>
            <a:ext cx="10953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17" descr="C:\Program Files\Common Files\Microsoft Shared\Clipart\cagcat50\PE01027_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295400"/>
            <a:ext cx="865188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19" descr="C:\Program Files\Common Files\Microsoft Shared\Clipart\cagcat50\PE02002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36875" y="1552575"/>
            <a:ext cx="1731963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WordArt 20"/>
          <p:cNvSpPr>
            <a:spLocks noChangeArrowheads="1" noChangeShapeType="1" noTextEdit="1"/>
          </p:cNvSpPr>
          <p:nvPr/>
        </p:nvSpPr>
        <p:spPr bwMode="auto">
          <a:xfrm>
            <a:off x="2362200" y="638175"/>
            <a:ext cx="4267200" cy="2514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FF00"/>
                </a:solidFill>
                <a:latin typeface="Arial"/>
                <a:cs typeface="Arial"/>
              </a:rPr>
              <a:t>Семья Сидоровых</a:t>
            </a:r>
          </a:p>
        </p:txBody>
      </p:sp>
      <p:pic>
        <p:nvPicPr>
          <p:cNvPr id="18438" name="Picture 21" descr="C:\Program Files\Common Files\Microsoft Shared\Clipart\cagcat50\BD07153_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86113" y="3536950"/>
            <a:ext cx="1252537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88925" y="1868488"/>
            <a:ext cx="1600200" cy="915987"/>
            <a:chOff x="480" y="720"/>
            <a:chExt cx="1008" cy="577"/>
          </a:xfrm>
        </p:grpSpPr>
        <p:sp>
          <p:nvSpPr>
            <p:cNvPr id="18462" name="AutoShape 22"/>
            <p:cNvSpPr>
              <a:spLocks noChangeArrowheads="1"/>
            </p:cNvSpPr>
            <p:nvPr/>
          </p:nvSpPr>
          <p:spPr bwMode="auto">
            <a:xfrm>
              <a:off x="480" y="720"/>
              <a:ext cx="1008" cy="576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3" name="Text Box 23"/>
            <p:cNvSpPr txBox="1">
              <a:spLocks noChangeArrowheads="1"/>
            </p:cNvSpPr>
            <p:nvPr/>
          </p:nvSpPr>
          <p:spPr bwMode="auto">
            <a:xfrm>
              <a:off x="624" y="720"/>
              <a:ext cx="67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>
                  <a:solidFill>
                    <a:schemeClr val="bg2"/>
                  </a:solidFill>
                </a:rPr>
                <a:t>Заработ-ная плата</a:t>
              </a:r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595313" y="3776663"/>
            <a:ext cx="1600200" cy="915987"/>
            <a:chOff x="279" y="2580"/>
            <a:chExt cx="1008" cy="577"/>
          </a:xfrm>
        </p:grpSpPr>
        <p:sp>
          <p:nvSpPr>
            <p:cNvPr id="18460" name="AutoShape 26"/>
            <p:cNvSpPr>
              <a:spLocks noChangeArrowheads="1"/>
            </p:cNvSpPr>
            <p:nvPr/>
          </p:nvSpPr>
          <p:spPr bwMode="auto">
            <a:xfrm>
              <a:off x="279" y="2580"/>
              <a:ext cx="1008" cy="576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61" name="Text Box 27"/>
            <p:cNvSpPr txBox="1">
              <a:spLocks noChangeArrowheads="1"/>
            </p:cNvSpPr>
            <p:nvPr/>
          </p:nvSpPr>
          <p:spPr bwMode="auto">
            <a:xfrm>
              <a:off x="373" y="2580"/>
              <a:ext cx="816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>
                  <a:solidFill>
                    <a:schemeClr val="bg2"/>
                  </a:solidFill>
                </a:rPr>
                <a:t>Доход от собст-венности</a:t>
              </a:r>
            </a:p>
          </p:txBody>
        </p:sp>
      </p:grp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1695450" y="5130800"/>
            <a:ext cx="1600200" cy="915988"/>
            <a:chOff x="1018" y="3422"/>
            <a:chExt cx="1008" cy="577"/>
          </a:xfrm>
        </p:grpSpPr>
        <p:sp>
          <p:nvSpPr>
            <p:cNvPr id="18458" name="AutoShape 29"/>
            <p:cNvSpPr>
              <a:spLocks noChangeArrowheads="1"/>
            </p:cNvSpPr>
            <p:nvPr/>
          </p:nvSpPr>
          <p:spPr bwMode="auto">
            <a:xfrm>
              <a:off x="1018" y="3422"/>
              <a:ext cx="1008" cy="576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9" name="Text Box 30"/>
            <p:cNvSpPr txBox="1">
              <a:spLocks noChangeArrowheads="1"/>
            </p:cNvSpPr>
            <p:nvPr/>
          </p:nvSpPr>
          <p:spPr bwMode="auto">
            <a:xfrm>
              <a:off x="1162" y="3422"/>
              <a:ext cx="787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>
                  <a:solidFill>
                    <a:schemeClr val="bg2"/>
                  </a:solidFill>
                </a:rPr>
                <a:t>Социаль-ные транс-ферты 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7135813" y="1862138"/>
            <a:ext cx="1600200" cy="931862"/>
            <a:chOff x="4503" y="1173"/>
            <a:chExt cx="1008" cy="587"/>
          </a:xfrm>
        </p:grpSpPr>
        <p:sp>
          <p:nvSpPr>
            <p:cNvPr id="18456" name="AutoShape 32"/>
            <p:cNvSpPr>
              <a:spLocks noChangeArrowheads="1"/>
            </p:cNvSpPr>
            <p:nvPr/>
          </p:nvSpPr>
          <p:spPr bwMode="auto">
            <a:xfrm>
              <a:off x="4503" y="1173"/>
              <a:ext cx="1008" cy="576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7" name="Text Box 33"/>
            <p:cNvSpPr txBox="1">
              <a:spLocks noChangeArrowheads="1"/>
            </p:cNvSpPr>
            <p:nvPr/>
          </p:nvSpPr>
          <p:spPr bwMode="auto">
            <a:xfrm>
              <a:off x="4617" y="1183"/>
              <a:ext cx="816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>
                  <a:solidFill>
                    <a:schemeClr val="bg2"/>
                  </a:solidFill>
                </a:rPr>
                <a:t>Доходы от сбереже-ний</a:t>
              </a:r>
            </a:p>
          </p:txBody>
        </p:sp>
      </p:grpSp>
      <p:grpSp>
        <p:nvGrpSpPr>
          <p:cNvPr id="6" name="Group 43"/>
          <p:cNvGrpSpPr>
            <a:grpSpLocks/>
          </p:cNvGrpSpPr>
          <p:nvPr/>
        </p:nvGrpSpPr>
        <p:grpSpPr bwMode="auto">
          <a:xfrm>
            <a:off x="6848475" y="3702050"/>
            <a:ext cx="1600200" cy="984250"/>
            <a:chOff x="4314" y="2332"/>
            <a:chExt cx="1008" cy="620"/>
          </a:xfrm>
        </p:grpSpPr>
        <p:sp>
          <p:nvSpPr>
            <p:cNvPr id="18454" name="AutoShape 35"/>
            <p:cNvSpPr>
              <a:spLocks noChangeArrowheads="1"/>
            </p:cNvSpPr>
            <p:nvPr/>
          </p:nvSpPr>
          <p:spPr bwMode="auto">
            <a:xfrm>
              <a:off x="4314" y="2376"/>
              <a:ext cx="1008" cy="576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5" name="Text Box 36"/>
            <p:cNvSpPr txBox="1">
              <a:spLocks noChangeArrowheads="1"/>
            </p:cNvSpPr>
            <p:nvPr/>
          </p:nvSpPr>
          <p:spPr bwMode="auto">
            <a:xfrm>
              <a:off x="4401" y="2332"/>
              <a:ext cx="835" cy="59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400">
                  <a:solidFill>
                    <a:schemeClr val="bg2"/>
                  </a:solidFill>
                </a:rPr>
                <a:t>Доход от предприма-тельской деятельности</a:t>
              </a:r>
            </a:p>
          </p:txBody>
        </p:sp>
      </p:grp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516563" y="5141913"/>
            <a:ext cx="1600200" cy="915987"/>
            <a:chOff x="480" y="720"/>
            <a:chExt cx="1008" cy="577"/>
          </a:xfrm>
        </p:grpSpPr>
        <p:sp>
          <p:nvSpPr>
            <p:cNvPr id="18452" name="AutoShape 38"/>
            <p:cNvSpPr>
              <a:spLocks noChangeArrowheads="1"/>
            </p:cNvSpPr>
            <p:nvPr/>
          </p:nvSpPr>
          <p:spPr bwMode="auto">
            <a:xfrm>
              <a:off x="480" y="720"/>
              <a:ext cx="1008" cy="576"/>
            </a:xfrm>
            <a:prstGeom prst="hexagon">
              <a:avLst>
                <a:gd name="adj" fmla="val 43750"/>
                <a:gd name="vf" fmla="val 11547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53" name="Text Box 39"/>
            <p:cNvSpPr txBox="1">
              <a:spLocks noChangeArrowheads="1"/>
            </p:cNvSpPr>
            <p:nvPr/>
          </p:nvSpPr>
          <p:spPr bwMode="auto">
            <a:xfrm>
              <a:off x="624" y="720"/>
              <a:ext cx="672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1800">
                  <a:solidFill>
                    <a:schemeClr val="bg2"/>
                  </a:solidFill>
                </a:rPr>
                <a:t>Доход в виде благ</a:t>
              </a:r>
            </a:p>
          </p:txBody>
        </p:sp>
      </p:grpSp>
      <p:sp>
        <p:nvSpPr>
          <p:cNvPr id="7216" name="Line 48"/>
          <p:cNvSpPr>
            <a:spLocks noChangeShapeType="1"/>
          </p:cNvSpPr>
          <p:nvPr/>
        </p:nvSpPr>
        <p:spPr bwMode="auto">
          <a:xfrm flipH="1">
            <a:off x="2051050" y="2316163"/>
            <a:ext cx="762000" cy="158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217" name="Line 49"/>
          <p:cNvSpPr>
            <a:spLocks noChangeShapeType="1"/>
          </p:cNvSpPr>
          <p:nvPr/>
        </p:nvSpPr>
        <p:spPr bwMode="auto">
          <a:xfrm flipH="1">
            <a:off x="2355850" y="3260725"/>
            <a:ext cx="685800" cy="458788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218" name="Line 50"/>
          <p:cNvSpPr>
            <a:spLocks noChangeShapeType="1"/>
          </p:cNvSpPr>
          <p:nvPr/>
        </p:nvSpPr>
        <p:spPr bwMode="auto">
          <a:xfrm flipH="1">
            <a:off x="2600325" y="4570413"/>
            <a:ext cx="731838" cy="490537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219" name="Line 51"/>
          <p:cNvSpPr>
            <a:spLocks noChangeShapeType="1"/>
          </p:cNvSpPr>
          <p:nvPr/>
        </p:nvSpPr>
        <p:spPr bwMode="auto">
          <a:xfrm>
            <a:off x="5221288" y="4830763"/>
            <a:ext cx="382587" cy="42862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220" name="Line 52"/>
          <p:cNvSpPr>
            <a:spLocks noChangeShapeType="1"/>
          </p:cNvSpPr>
          <p:nvPr/>
        </p:nvSpPr>
        <p:spPr bwMode="auto">
          <a:xfrm>
            <a:off x="6135688" y="3200400"/>
            <a:ext cx="685800" cy="39687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221" name="Line 53"/>
          <p:cNvSpPr>
            <a:spLocks noChangeShapeType="1"/>
          </p:cNvSpPr>
          <p:nvPr/>
        </p:nvSpPr>
        <p:spPr bwMode="auto">
          <a:xfrm>
            <a:off x="6184900" y="2306638"/>
            <a:ext cx="852488" cy="15875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 type="none" w="sm" len="sm"/>
            <a:tailEnd type="triangle" w="sm" len="sm"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16" grpId="0" animBg="1"/>
      <p:bldP spid="7217" grpId="0" animBg="1"/>
      <p:bldP spid="7218" grpId="0" animBg="1"/>
      <p:bldP spid="7219" grpId="0" animBg="1"/>
      <p:bldP spid="7220" grpId="0" animBg="1"/>
      <p:bldP spid="72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/>
              <a:t>II</a:t>
            </a:r>
            <a:r>
              <a:rPr lang="ru-RU" b="1"/>
              <a:t>.   Семейные расходы.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>
            <a:off x="2144713" y="1660525"/>
            <a:ext cx="1554162" cy="1082675"/>
          </a:xfrm>
          <a:prstGeom prst="line">
            <a:avLst/>
          </a:prstGeom>
          <a:noFill/>
          <a:ln w="76200">
            <a:solidFill>
              <a:srgbClr val="00CC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5191125" y="1681163"/>
            <a:ext cx="1570038" cy="1082675"/>
          </a:xfrm>
          <a:prstGeom prst="line">
            <a:avLst/>
          </a:prstGeom>
          <a:noFill/>
          <a:ln w="76200">
            <a:solidFill>
              <a:srgbClr val="00CC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ru-RU"/>
          </a:p>
        </p:txBody>
      </p:sp>
      <p:sp>
        <p:nvSpPr>
          <p:cNvPr id="9226" name="WordArt 10"/>
          <p:cNvSpPr>
            <a:spLocks noChangeArrowheads="1" noChangeShapeType="1" noTextEdit="1"/>
          </p:cNvSpPr>
          <p:nvPr/>
        </p:nvSpPr>
        <p:spPr bwMode="auto">
          <a:xfrm>
            <a:off x="733425" y="2908300"/>
            <a:ext cx="32956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b="1" kern="10">
                <a:ln w="9525"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latin typeface="Arial"/>
                <a:cs typeface="Arial"/>
              </a:rPr>
              <a:t>обязательные</a:t>
            </a:r>
          </a:p>
        </p:txBody>
      </p:sp>
      <p:sp>
        <p:nvSpPr>
          <p:cNvPr id="9227" name="WordArt 11"/>
          <p:cNvSpPr>
            <a:spLocks noChangeArrowheads="1" noChangeShapeType="1" noTextEdit="1"/>
          </p:cNvSpPr>
          <p:nvPr/>
        </p:nvSpPr>
        <p:spPr bwMode="auto">
          <a:xfrm>
            <a:off x="5251450" y="3060700"/>
            <a:ext cx="329565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ru-RU" sz="3600" b="1" kern="10">
                <a:ln w="9525"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latin typeface="Arial"/>
                <a:cs typeface="Arial"/>
              </a:rPr>
              <a:t>произвольные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233363" y="4197350"/>
            <a:ext cx="1585912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Товарная корзина</a:t>
            </a:r>
          </a:p>
        </p:txBody>
      </p:sp>
      <p:sp>
        <p:nvSpPr>
          <p:cNvPr id="9231" name="AutoShape 15"/>
          <p:cNvSpPr>
            <a:spLocks/>
          </p:cNvSpPr>
          <p:nvPr/>
        </p:nvSpPr>
        <p:spPr bwMode="auto">
          <a:xfrm>
            <a:off x="1727200" y="3692525"/>
            <a:ext cx="122238" cy="2179638"/>
          </a:xfrm>
          <a:prstGeom prst="leftBrace">
            <a:avLst>
              <a:gd name="adj1" fmla="val 148592"/>
              <a:gd name="adj2" fmla="val 50690"/>
            </a:avLst>
          </a:prstGeom>
          <a:noFill/>
          <a:ln w="57150">
            <a:solidFill>
              <a:srgbClr val="00CCFF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2" name="WordArt 16"/>
          <p:cNvSpPr>
            <a:spLocks noChangeArrowheads="1" noChangeShapeType="1" noTextEdit="1"/>
          </p:cNvSpPr>
          <p:nvPr/>
        </p:nvSpPr>
        <p:spPr bwMode="auto">
          <a:xfrm>
            <a:off x="1905000" y="3913188"/>
            <a:ext cx="3035300" cy="1866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"/>
                <a:cs typeface="Arial"/>
              </a:rPr>
              <a:t>питание</a:t>
            </a:r>
          </a:p>
          <a:p>
            <a:pPr algn="ctr"/>
            <a:r>
              <a:rPr lang="ru-RU" sz="20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"/>
                <a:cs typeface="Arial"/>
              </a:rPr>
              <a:t>кварплата</a:t>
            </a:r>
          </a:p>
          <a:p>
            <a:pPr algn="ctr"/>
            <a:r>
              <a:rPr lang="ru-RU" sz="20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"/>
                <a:cs typeface="Arial"/>
              </a:rPr>
              <a:t>коммун. услуги</a:t>
            </a:r>
          </a:p>
          <a:p>
            <a:pPr algn="ctr"/>
            <a:r>
              <a:rPr lang="ru-RU" sz="20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"/>
                <a:cs typeface="Arial"/>
              </a:rPr>
              <a:t>одежда</a:t>
            </a:r>
          </a:p>
          <a:p>
            <a:pPr algn="ctr"/>
            <a:r>
              <a:rPr lang="ru-RU" sz="20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rgbClr val="000000"/>
                </a:solidFill>
                <a:latin typeface="Arial"/>
                <a:cs typeface="Arial"/>
              </a:rPr>
              <a:t>транспорт</a:t>
            </a:r>
          </a:p>
        </p:txBody>
      </p:sp>
      <p:sp>
        <p:nvSpPr>
          <p:cNvPr id="9233" name="AutoShape 1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0" y="5181600"/>
            <a:ext cx="288925" cy="320675"/>
          </a:xfrm>
          <a:prstGeom prst="actionButtonInformatio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WordArt 18"/>
          <p:cNvSpPr>
            <a:spLocks noChangeArrowheads="1" noChangeShapeType="1" noTextEdit="1"/>
          </p:cNvSpPr>
          <p:nvPr/>
        </p:nvSpPr>
        <p:spPr bwMode="auto">
          <a:xfrm>
            <a:off x="5634038" y="3876675"/>
            <a:ext cx="2909887" cy="189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bg2"/>
                </a:solidFill>
                <a:latin typeface="Arial"/>
                <a:cs typeface="Arial"/>
              </a:rPr>
              <a:t>культурно-бытовые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bg2"/>
                </a:solidFill>
                <a:latin typeface="Arial"/>
                <a:cs typeface="Arial"/>
              </a:rPr>
              <a:t>расходы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bg2"/>
                </a:solidFill>
                <a:latin typeface="Arial"/>
                <a:cs typeface="Arial"/>
              </a:rPr>
              <a:t>мебель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bg2"/>
                </a:solidFill>
                <a:latin typeface="Arial"/>
                <a:cs typeface="Arial"/>
              </a:rPr>
              <a:t>быт.техника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bg2"/>
                </a:solidFill>
                <a:latin typeface="Arial"/>
                <a:cs typeface="Arial"/>
              </a:rPr>
              <a:t>и т.д.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utoUpdateAnimBg="0"/>
      <p:bldP spid="9224" grpId="0" animBg="1"/>
      <p:bldP spid="9225" grpId="0" animBg="1"/>
      <p:bldP spid="9226" grpId="0" animBg="1"/>
      <p:bldP spid="9227" grpId="0" animBg="1"/>
      <p:bldP spid="9230" grpId="0" autoUpdateAnimBg="0"/>
      <p:bldP spid="9231" grpId="0" animBg="1"/>
      <p:bldP spid="9232" grpId="0" animBg="1"/>
      <p:bldP spid="9233" grpId="0" animBg="1"/>
      <p:bldP spid="92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2625" y="212725"/>
            <a:ext cx="80803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/>
              <a:t>Структура расходов семьи Сидоровых (в месяц)</a:t>
            </a:r>
          </a:p>
        </p:txBody>
      </p:sp>
      <p:graphicFrame>
        <p:nvGraphicFramePr>
          <p:cNvPr id="64640" name="Group 128"/>
          <p:cNvGraphicFramePr>
            <a:graphicFrameLocks noGrp="1"/>
          </p:cNvGraphicFramePr>
          <p:nvPr/>
        </p:nvGraphicFramePr>
        <p:xfrm>
          <a:off x="347663" y="1682750"/>
          <a:ext cx="8520112" cy="4608576"/>
        </p:xfrm>
        <a:graphic>
          <a:graphicData uri="http://schemas.openxmlformats.org/drawingml/2006/table">
            <a:tbl>
              <a:tblPr/>
              <a:tblGrid>
                <a:gridCol w="1703387"/>
                <a:gridCol w="1704975"/>
                <a:gridCol w="1703388"/>
                <a:gridCol w="1704975"/>
                <a:gridCol w="1703387"/>
              </a:tblGrid>
              <a:tr h="450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Статьи расходов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 месяц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 месяц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2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руб.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руб.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Питание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4000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5400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Одежда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1297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2625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Коммун. услуги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1530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Культ. быт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693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1245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Налоги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844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1950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Прочие расходы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676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2220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Всего 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8000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15030</a:t>
                      </a:r>
                    </a:p>
                  </a:txBody>
                  <a:tcPr horzOverflow="overflow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42" name="AutoShape 12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8438" y="6367463"/>
            <a:ext cx="471487" cy="411162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1247775" y="215900"/>
          <a:ext cx="6942138" cy="3821113"/>
        </p:xfrm>
        <a:graphic>
          <a:graphicData uri="http://schemas.openxmlformats.org/presentationml/2006/ole">
            <p:oleObj spid="_x0000_s1026" name="Диаграмма" r:id="rId4" imgW="7200000" imgH="4803840" progId="MSGraph.Chart.8">
              <p:embed followColorScheme="full"/>
            </p:oleObj>
          </a:graphicData>
        </a:graphic>
      </p:graphicFrame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309563" y="4337050"/>
            <a:ext cx="8455025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2562" tIns="46038" rIns="182562" bIns="46038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l"/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С ростом дохода семьи структура расходов меняется: удельный вес расходов на питание снижается, доля расходов на одежду, отопление и жилище остается на прежнем уровне, а удельный вес расходов на удовлетворение культурных потребностей увеличивается.</a:t>
            </a:r>
          </a:p>
        </p:txBody>
      </p:sp>
      <p:sp>
        <p:nvSpPr>
          <p:cNvPr id="11341" name="Rectangle 77"/>
          <p:cNvSpPr>
            <a:spLocks noGrp="1" noChangeArrowheads="1"/>
          </p:cNvSpPr>
          <p:nvPr>
            <p:ph type="title"/>
          </p:nvPr>
        </p:nvSpPr>
        <p:spPr>
          <a:xfrm>
            <a:off x="439738" y="3508375"/>
            <a:ext cx="4178300" cy="731838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/>
              <a:t>Закон Энгеля</a:t>
            </a:r>
          </a:p>
        </p:txBody>
      </p:sp>
      <p:sp>
        <p:nvSpPr>
          <p:cNvPr id="1029" name="AutoShape 7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6156325"/>
            <a:ext cx="655638" cy="457200"/>
          </a:xfrm>
          <a:prstGeom prst="actionButtonReturn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oleChartEl type="gridLegend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1">
                                            <p:oleChartEl type="gridLegend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oleChartEl type="category" lvl="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71">
                                            <p:oleChartEl type="category" lvl="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oleChartEl type="category" lvl="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71">
                                            <p:oleChartEl type="category" lvl="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11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1271" grpId="0" bld="category" animBg="0"/>
      <p:bldP spid="11272" grpId="0" autoUpdateAnimBg="0"/>
      <p:bldP spid="1134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2625" y="641350"/>
            <a:ext cx="8080375" cy="79216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800" b="1">
                <a:solidFill>
                  <a:srgbClr val="FFCC00"/>
                </a:solidFill>
                <a:latin typeface="Times New Roman" pitchFamily="18" charset="0"/>
              </a:rPr>
              <a:t>Индекс </a:t>
            </a:r>
            <a:br>
              <a:rPr lang="ru-RU" sz="4800" b="1">
                <a:solidFill>
                  <a:srgbClr val="FFCC00"/>
                </a:solidFill>
                <a:latin typeface="Times New Roman" pitchFamily="18" charset="0"/>
              </a:rPr>
            </a:br>
            <a:r>
              <a:rPr lang="ru-RU" sz="4800" b="1">
                <a:solidFill>
                  <a:srgbClr val="FFCC00"/>
                </a:solidFill>
                <a:latin typeface="Times New Roman" pitchFamily="18" charset="0"/>
              </a:rPr>
              <a:t>потребительских  цен</a:t>
            </a:r>
            <a:endParaRPr lang="ru-RU" sz="4800" b="1">
              <a:solidFill>
                <a:srgbClr val="FFCC00"/>
              </a:solidFill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00038" y="2392363"/>
            <a:ext cx="1219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ИПЦ= 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1322388" y="2606675"/>
            <a:ext cx="6934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289050" y="2203450"/>
            <a:ext cx="69183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Стоимость базовой товарной корзины в текущем периоде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1298575" y="2609850"/>
            <a:ext cx="69183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Стоимость базовой товарной корзины в базисном периоде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8215313" y="2451100"/>
            <a:ext cx="1325562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*100%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325438" y="3243263"/>
            <a:ext cx="1219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b="1">
                <a:effectLst>
                  <a:outerShdw blurRad="38100" dist="38100" dir="2700000" algn="tl">
                    <a:srgbClr val="000000"/>
                  </a:outerShdw>
                </a:effectLst>
              </a:rPr>
              <a:t>ИПЦ= </a:t>
            </a:r>
          </a:p>
        </p:txBody>
      </p:sp>
      <p:sp>
        <p:nvSpPr>
          <p:cNvPr id="12312" name="Line 24"/>
          <p:cNvSpPr>
            <a:spLocks noChangeShapeType="1"/>
          </p:cNvSpPr>
          <p:nvPr/>
        </p:nvSpPr>
        <p:spPr bwMode="auto">
          <a:xfrm>
            <a:off x="1417638" y="3517900"/>
            <a:ext cx="43005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2050" name="Object 2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Формула" r:id="rId4" imgW="114120" imgH="215640" progId="Equation.3">
              <p:embed/>
            </p:oleObj>
          </a:graphicData>
        </a:graphic>
      </p:graphicFrame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1616075" y="3022600"/>
            <a:ext cx="46418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Q</a:t>
            </a:r>
            <a:r>
              <a:rPr lang="en-US" b="1" baseline="-30000">
                <a:cs typeface="Times New Roman" pitchFamily="18" charset="0"/>
              </a:rPr>
              <a:t>1</a:t>
            </a:r>
            <a:r>
              <a:rPr lang="ru-RU" b="1" baseline="30000">
                <a:cs typeface="Times New Roman" pitchFamily="18" charset="0"/>
              </a:rPr>
              <a:t>Т</a:t>
            </a:r>
            <a:r>
              <a:rPr lang="en-US" b="1">
                <a:cs typeface="Times New Roman" pitchFamily="18" charset="0"/>
              </a:rPr>
              <a:t>*P</a:t>
            </a:r>
            <a:r>
              <a:rPr lang="en-US" b="1" baseline="-30000">
                <a:cs typeface="Times New Roman" pitchFamily="18" charset="0"/>
              </a:rPr>
              <a:t>1</a:t>
            </a:r>
            <a:r>
              <a:rPr lang="ru-RU" b="1" baseline="30000">
                <a:cs typeface="Times New Roman" pitchFamily="18" charset="0"/>
              </a:rPr>
              <a:t>Т</a:t>
            </a:r>
            <a:r>
              <a:rPr lang="en-US" b="1">
                <a:cs typeface="Times New Roman" pitchFamily="18" charset="0"/>
              </a:rPr>
              <a:t>+Q</a:t>
            </a:r>
            <a:r>
              <a:rPr lang="en-US" b="1" baseline="-30000">
                <a:cs typeface="Times New Roman" pitchFamily="18" charset="0"/>
              </a:rPr>
              <a:t>2</a:t>
            </a:r>
            <a:r>
              <a:rPr lang="ru-RU" b="1" baseline="30000">
                <a:cs typeface="Times New Roman" pitchFamily="18" charset="0"/>
              </a:rPr>
              <a:t>Т</a:t>
            </a:r>
            <a:r>
              <a:rPr lang="en-US" b="1">
                <a:cs typeface="Times New Roman" pitchFamily="18" charset="0"/>
              </a:rPr>
              <a:t>*P</a:t>
            </a:r>
            <a:r>
              <a:rPr lang="en-US" b="1" baseline="-30000">
                <a:cs typeface="Times New Roman" pitchFamily="18" charset="0"/>
              </a:rPr>
              <a:t>2</a:t>
            </a:r>
            <a:r>
              <a:rPr lang="en-US" b="1" baseline="30000">
                <a:cs typeface="Times New Roman" pitchFamily="18" charset="0"/>
              </a:rPr>
              <a:t>T</a:t>
            </a:r>
            <a:r>
              <a:rPr lang="en-US" b="1">
                <a:cs typeface="Times New Roman" pitchFamily="18" charset="0"/>
              </a:rPr>
              <a:t>+…+Q</a:t>
            </a:r>
            <a:r>
              <a:rPr lang="en-US" b="1" baseline="-30000">
                <a:cs typeface="Times New Roman" pitchFamily="18" charset="0"/>
              </a:rPr>
              <a:t>N</a:t>
            </a:r>
            <a:r>
              <a:rPr lang="ru-RU" b="1" baseline="30000">
                <a:cs typeface="Times New Roman" pitchFamily="18" charset="0"/>
              </a:rPr>
              <a:t>Т </a:t>
            </a:r>
            <a:r>
              <a:rPr lang="en-US" b="1">
                <a:cs typeface="Times New Roman" pitchFamily="18" charset="0"/>
              </a:rPr>
              <a:t>*</a:t>
            </a:r>
            <a:r>
              <a:rPr lang="ru-RU" b="1" baseline="30000">
                <a:cs typeface="Times New Roman" pitchFamily="18" charset="0"/>
              </a:rPr>
              <a:t> </a:t>
            </a:r>
            <a:r>
              <a:rPr lang="en-US" b="1">
                <a:cs typeface="Times New Roman" pitchFamily="18" charset="0"/>
              </a:rPr>
              <a:t>P</a:t>
            </a:r>
            <a:r>
              <a:rPr lang="en-US" b="1" baseline="-30000">
                <a:cs typeface="Times New Roman" pitchFamily="18" charset="0"/>
              </a:rPr>
              <a:t>N</a:t>
            </a:r>
            <a:r>
              <a:rPr lang="en-US" b="1" baseline="30000">
                <a:cs typeface="Times New Roman" pitchFamily="18" charset="0"/>
              </a:rPr>
              <a:t>T</a:t>
            </a:r>
            <a:endParaRPr lang="ru-RU" b="1" baseline="30000">
              <a:cs typeface="Times New Roman" pitchFamily="18" charset="0"/>
            </a:endParaRP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1612900" y="3606800"/>
            <a:ext cx="50466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Q</a:t>
            </a:r>
            <a:r>
              <a:rPr lang="en-US" b="1" baseline="-30000">
                <a:cs typeface="Times New Roman" pitchFamily="18" charset="0"/>
              </a:rPr>
              <a:t>1</a:t>
            </a:r>
            <a:r>
              <a:rPr lang="ru-RU" b="1" baseline="30000">
                <a:cs typeface="Times New Roman" pitchFamily="18" charset="0"/>
              </a:rPr>
              <a:t>Т</a:t>
            </a:r>
            <a:r>
              <a:rPr lang="en-US" b="1">
                <a:cs typeface="Times New Roman" pitchFamily="18" charset="0"/>
              </a:rPr>
              <a:t>*P</a:t>
            </a:r>
            <a:r>
              <a:rPr lang="en-US" b="1" baseline="-30000">
                <a:cs typeface="Times New Roman" pitchFamily="18" charset="0"/>
              </a:rPr>
              <a:t>1</a:t>
            </a:r>
            <a:r>
              <a:rPr lang="ru-RU" b="1" baseline="30000">
                <a:cs typeface="Times New Roman" pitchFamily="18" charset="0"/>
              </a:rPr>
              <a:t>Б</a:t>
            </a:r>
            <a:r>
              <a:rPr lang="en-US" b="1">
                <a:cs typeface="Times New Roman" pitchFamily="18" charset="0"/>
              </a:rPr>
              <a:t>+Q</a:t>
            </a:r>
            <a:r>
              <a:rPr lang="en-US" b="1" baseline="-30000">
                <a:cs typeface="Times New Roman" pitchFamily="18" charset="0"/>
              </a:rPr>
              <a:t>2</a:t>
            </a:r>
            <a:r>
              <a:rPr lang="ru-RU" b="1" baseline="30000">
                <a:cs typeface="Times New Roman" pitchFamily="18" charset="0"/>
              </a:rPr>
              <a:t>Т</a:t>
            </a:r>
            <a:r>
              <a:rPr lang="en-US" b="1">
                <a:cs typeface="Times New Roman" pitchFamily="18" charset="0"/>
              </a:rPr>
              <a:t>*P</a:t>
            </a:r>
            <a:r>
              <a:rPr lang="en-US" b="1" baseline="-30000">
                <a:cs typeface="Times New Roman" pitchFamily="18" charset="0"/>
              </a:rPr>
              <a:t>2</a:t>
            </a:r>
            <a:r>
              <a:rPr lang="en-US" b="1" baseline="30000">
                <a:cs typeface="Times New Roman" pitchFamily="18" charset="0"/>
              </a:rPr>
              <a:t>Б</a:t>
            </a:r>
            <a:r>
              <a:rPr lang="en-US" b="1">
                <a:cs typeface="Times New Roman" pitchFamily="18" charset="0"/>
              </a:rPr>
              <a:t>+…+Q</a:t>
            </a:r>
            <a:r>
              <a:rPr lang="en-US" b="1" baseline="-30000">
                <a:cs typeface="Times New Roman" pitchFamily="18" charset="0"/>
              </a:rPr>
              <a:t>N</a:t>
            </a:r>
            <a:r>
              <a:rPr lang="ru-RU" b="1" baseline="30000">
                <a:cs typeface="Times New Roman" pitchFamily="18" charset="0"/>
              </a:rPr>
              <a:t>Т </a:t>
            </a:r>
            <a:r>
              <a:rPr lang="en-US" b="1">
                <a:cs typeface="Times New Roman" pitchFamily="18" charset="0"/>
              </a:rPr>
              <a:t>*</a:t>
            </a:r>
            <a:r>
              <a:rPr lang="ru-RU" b="1" baseline="30000">
                <a:cs typeface="Times New Roman" pitchFamily="18" charset="0"/>
              </a:rPr>
              <a:t> </a:t>
            </a:r>
            <a:r>
              <a:rPr lang="en-US" b="1">
                <a:cs typeface="Times New Roman" pitchFamily="18" charset="0"/>
              </a:rPr>
              <a:t>P</a:t>
            </a:r>
            <a:r>
              <a:rPr lang="en-US" b="1" baseline="-30000">
                <a:cs typeface="Times New Roman" pitchFamily="18" charset="0"/>
              </a:rPr>
              <a:t>N</a:t>
            </a:r>
            <a:r>
              <a:rPr lang="en-US" b="1" baseline="30000">
                <a:cs typeface="Times New Roman" pitchFamily="18" charset="0"/>
              </a:rPr>
              <a:t>Б</a:t>
            </a:r>
            <a:endParaRPr lang="ru-RU" b="1" baseline="30000">
              <a:cs typeface="Times New Roman" pitchFamily="18" charset="0"/>
            </a:endParaRPr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951538" y="3368675"/>
            <a:ext cx="14827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000" b="1">
                <a:effectLst>
                  <a:outerShdw blurRad="38100" dist="38100" dir="2700000" algn="tl">
                    <a:srgbClr val="000000"/>
                  </a:outerShdw>
                </a:effectLst>
              </a:rPr>
              <a:t>*100%</a:t>
            </a:r>
          </a:p>
        </p:txBody>
      </p:sp>
      <p:pic>
        <p:nvPicPr>
          <p:cNvPr id="2062" name="Picture 31" descr="C:\Program Files\Common Files\Microsoft Shared\Clipart\cagcat50\PE01561_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6363" y="4035425"/>
            <a:ext cx="35496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75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8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2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autoUpdateAnimBg="0"/>
      <p:bldP spid="12296" grpId="0" autoUpdateAnimBg="0"/>
      <p:bldP spid="12298" grpId="0" animBg="1"/>
      <p:bldP spid="12299" grpId="0" autoUpdateAnimBg="0"/>
      <p:bldP spid="12301" grpId="0" autoUpdateAnimBg="0"/>
      <p:bldP spid="12309" grpId="0" autoUpdateAnimBg="0"/>
      <p:bldP spid="12311" grpId="0" autoUpdateAnimBg="0"/>
      <p:bldP spid="12312" grpId="0" animBg="1"/>
      <p:bldP spid="12315" grpId="0" autoUpdateAnimBg="0"/>
      <p:bldP spid="12316" grpId="0" autoUpdateAnimBg="0"/>
      <p:bldP spid="123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5511800" y="966788"/>
            <a:ext cx="3251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dirty="0">
                <a:solidFill>
                  <a:schemeClr val="hlink"/>
                </a:solidFill>
              </a:rPr>
              <a:t>Задача. В стране А. потребляется только 4 вида товаров, указанных в таблице. Используя данные таблицы, рассчитайте ИПЦ.</a:t>
            </a:r>
          </a:p>
        </p:txBody>
      </p:sp>
      <p:graphicFrame>
        <p:nvGraphicFramePr>
          <p:cNvPr id="65653" name="Group 117"/>
          <p:cNvGraphicFramePr>
            <a:graphicFrameLocks noGrp="1"/>
          </p:cNvGraphicFramePr>
          <p:nvPr/>
        </p:nvGraphicFramePr>
        <p:xfrm>
          <a:off x="142875" y="355600"/>
          <a:ext cx="4922838" cy="3634677"/>
        </p:xfrm>
        <a:graphic>
          <a:graphicData uri="http://schemas.openxmlformats.org/drawingml/2006/table">
            <a:tbl>
              <a:tblPr/>
              <a:tblGrid>
                <a:gridCol w="1317625"/>
                <a:gridCol w="1074738"/>
                <a:gridCol w="808037"/>
                <a:gridCol w="884238"/>
                <a:gridCol w="838200"/>
              </a:tblGrid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Товар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Потреб-ление в 1-й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Цена в 1-й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Потреб-ление в 2-й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Цена в 2-й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Хлеб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10 шт.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 шт.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Мыло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 шт.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3 шт.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Молоко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6 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 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Конфеты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2 кг.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1 кг.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642" name="Text Box 106"/>
          <p:cNvSpPr txBox="1">
            <a:spLocks noChangeArrowheads="1"/>
          </p:cNvSpPr>
          <p:nvPr/>
        </p:nvSpPr>
        <p:spPr bwMode="auto">
          <a:xfrm>
            <a:off x="5389563" y="3170238"/>
            <a:ext cx="3109912" cy="1004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rgbClr val="FFCC00"/>
                </a:solidFill>
              </a:rPr>
              <a:t>Решение:</a:t>
            </a:r>
          </a:p>
          <a:p>
            <a:pPr algn="ctr">
              <a:spcBef>
                <a:spcPct val="50000"/>
              </a:spcBef>
            </a:pPr>
            <a:endParaRPr lang="ru-RU">
              <a:solidFill>
                <a:srgbClr val="FFCC00"/>
              </a:solidFill>
            </a:endParaRPr>
          </a:p>
        </p:txBody>
      </p:sp>
      <p:sp>
        <p:nvSpPr>
          <p:cNvPr id="3115" name="Rectangle 108"/>
          <p:cNvSpPr>
            <a:spLocks noChangeArrowheads="1"/>
          </p:cNvSpPr>
          <p:nvPr/>
        </p:nvSpPr>
        <p:spPr bwMode="auto">
          <a:xfrm>
            <a:off x="3138488" y="32337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116" name="Rectangle 110"/>
          <p:cNvSpPr>
            <a:spLocks noChangeArrowheads="1"/>
          </p:cNvSpPr>
          <p:nvPr/>
        </p:nvSpPr>
        <p:spPr bwMode="auto">
          <a:xfrm>
            <a:off x="3200400" y="3233738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117" name="Rectangle 112"/>
          <p:cNvSpPr>
            <a:spLocks noChangeArrowheads="1"/>
          </p:cNvSpPr>
          <p:nvPr/>
        </p:nvSpPr>
        <p:spPr bwMode="auto">
          <a:xfrm>
            <a:off x="2705100" y="30670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5647" name="Object 111"/>
          <p:cNvGraphicFramePr>
            <a:graphicFrameLocks noChangeAspect="1"/>
          </p:cNvGraphicFramePr>
          <p:nvPr/>
        </p:nvGraphicFramePr>
        <p:xfrm>
          <a:off x="1060450" y="4232275"/>
          <a:ext cx="7680325" cy="938213"/>
        </p:xfrm>
        <a:graphic>
          <a:graphicData uri="http://schemas.openxmlformats.org/presentationml/2006/ole">
            <p:oleObj spid="_x0000_s3074" name="Формула" r:id="rId3" imgW="2552400" imgH="393480" progId="Equation.3">
              <p:embed/>
            </p:oleObj>
          </a:graphicData>
        </a:graphic>
      </p:graphicFrame>
      <p:sp>
        <p:nvSpPr>
          <p:cNvPr id="65649" name="WordArt 113"/>
          <p:cNvSpPr>
            <a:spLocks noChangeArrowheads="1" noChangeShapeType="1" noTextEdit="1"/>
          </p:cNvSpPr>
          <p:nvPr/>
        </p:nvSpPr>
        <p:spPr bwMode="auto">
          <a:xfrm>
            <a:off x="642938" y="5508625"/>
            <a:ext cx="2633662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1800" i="1" kern="10">
                <a:ln w="9525">
                  <a:solidFill>
                    <a:schemeClr val="tx2"/>
                  </a:solidFill>
                  <a:prstDash val="dash"/>
                  <a:round/>
                  <a:headEnd type="none" w="sm" len="sm"/>
                  <a:tailEnd type="none" w="sm" len="sm"/>
                </a:ln>
                <a:solidFill>
                  <a:schemeClr val="accent2"/>
                </a:solidFill>
                <a:latin typeface="Arial"/>
                <a:cs typeface="Arial"/>
              </a:rPr>
              <a:t>ИПЦ=147,78%</a:t>
            </a:r>
          </a:p>
        </p:txBody>
      </p:sp>
      <p:sp>
        <p:nvSpPr>
          <p:cNvPr id="65650" name="Text Box 114"/>
          <p:cNvSpPr txBox="1">
            <a:spLocks noChangeArrowheads="1"/>
          </p:cNvSpPr>
          <p:nvPr/>
        </p:nvSpPr>
        <p:spPr bwMode="auto">
          <a:xfrm>
            <a:off x="4054475" y="5454650"/>
            <a:ext cx="3443288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FFCC00"/>
                </a:solidFill>
              </a:rPr>
              <a:t>Ответ: цены увеличились на 47,78%.</a:t>
            </a: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5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65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5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5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642" grpId="0" autoUpdateAnimBg="0"/>
      <p:bldP spid="65649" grpId="0" animBg="1"/>
      <p:bldP spid="65650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1187450"/>
            <a:ext cx="8763000" cy="1143000"/>
          </a:xfrm>
        </p:spPr>
        <p:txBody>
          <a:bodyPr/>
          <a:lstStyle/>
          <a:p>
            <a:pPr indent="568325" eaLnBrk="1" hangingPunct="1">
              <a:defRPr/>
            </a:pPr>
            <a:r>
              <a:rPr lang="ru-RU" sz="2400" b="1" dirty="0"/>
              <a:t>Задача.</a:t>
            </a:r>
            <a:br>
              <a:rPr lang="ru-RU" sz="2400" b="1" dirty="0"/>
            </a:br>
            <a:r>
              <a:rPr lang="ru-RU" sz="2400" b="1" dirty="0"/>
              <a:t>Если цены на товары и услуги увеличились в среднем за год на 12,5%, а денежный доход увеличился на 8%, как изменился реальный доход?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27000" y="2386013"/>
            <a:ext cx="4511675" cy="1160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 Е Ш Е Н И Е:</a:t>
            </a:r>
          </a:p>
          <a:p>
            <a:pPr algn="ctr">
              <a:spcBef>
                <a:spcPct val="50000"/>
              </a:spcBef>
              <a:defRPr/>
            </a:pP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ИПЦ   был     -   100%;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11175" y="3425825"/>
            <a:ext cx="5545138" cy="519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ИПЦ  стал   -  112,5%;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766763" y="3843338"/>
            <a:ext cx="6678612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accent2"/>
                </a:solidFill>
              </a:rPr>
              <a:t>Номинальный доход   был   -   100%;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757238" y="4364038"/>
            <a:ext cx="689927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accent2"/>
                </a:solidFill>
              </a:rPr>
              <a:t>Номинальный доход   стал   -   108%;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760413" y="5062538"/>
            <a:ext cx="3560762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chemeClr val="accent2"/>
                </a:solidFill>
              </a:rPr>
              <a:t>Реальный доход =</a:t>
            </a:r>
          </a:p>
        </p:txBody>
      </p:sp>
      <p:sp>
        <p:nvSpPr>
          <p:cNvPr id="4105" name="Rectangle 10"/>
          <p:cNvSpPr>
            <a:spLocks noChangeArrowheads="1"/>
          </p:cNvSpPr>
          <p:nvPr/>
        </p:nvSpPr>
        <p:spPr bwMode="auto">
          <a:xfrm>
            <a:off x="3862388" y="32194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3835400" y="4821238"/>
          <a:ext cx="4716463" cy="1068387"/>
        </p:xfrm>
        <a:graphic>
          <a:graphicData uri="http://schemas.openxmlformats.org/presentationml/2006/ole">
            <p:oleObj spid="_x0000_s4098" name="Формула" r:id="rId3" imgW="1396800" imgH="419040" progId="Equation.3">
              <p:embed/>
            </p:oleObj>
          </a:graphicData>
        </a:graphic>
      </p:graphicFrame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430213" y="5897563"/>
            <a:ext cx="7908925" cy="51911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8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Ответ:  реальный доход уменьшился на 4%.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079500" y="244475"/>
            <a:ext cx="6229350" cy="866775"/>
            <a:chOff x="540" y="2794"/>
            <a:chExt cx="3924" cy="546"/>
          </a:xfrm>
        </p:grpSpPr>
        <p:sp>
          <p:nvSpPr>
            <p:cNvPr id="4108" name="Text Box 17"/>
            <p:cNvSpPr txBox="1">
              <a:spLocks noChangeArrowheads="1"/>
            </p:cNvSpPr>
            <p:nvPr/>
          </p:nvSpPr>
          <p:spPr bwMode="auto">
            <a:xfrm>
              <a:off x="540" y="2923"/>
              <a:ext cx="165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Реальный доход = </a:t>
              </a:r>
            </a:p>
          </p:txBody>
        </p:sp>
        <p:sp>
          <p:nvSpPr>
            <p:cNvPr id="4109" name="Line 18"/>
            <p:cNvSpPr>
              <a:spLocks noChangeShapeType="1"/>
            </p:cNvSpPr>
            <p:nvPr/>
          </p:nvSpPr>
          <p:spPr bwMode="auto">
            <a:xfrm>
              <a:off x="2122" y="3048"/>
              <a:ext cx="15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10" name="Text Box 19"/>
            <p:cNvSpPr txBox="1">
              <a:spLocks noChangeArrowheads="1"/>
            </p:cNvSpPr>
            <p:nvPr/>
          </p:nvSpPr>
          <p:spPr bwMode="auto">
            <a:xfrm>
              <a:off x="2118" y="2794"/>
              <a:ext cx="1852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Номинальный доход</a:t>
              </a:r>
            </a:p>
          </p:txBody>
        </p:sp>
        <p:sp>
          <p:nvSpPr>
            <p:cNvPr id="4111" name="Text Box 20"/>
            <p:cNvSpPr txBox="1">
              <a:spLocks noChangeArrowheads="1"/>
            </p:cNvSpPr>
            <p:nvPr/>
          </p:nvSpPr>
          <p:spPr bwMode="auto">
            <a:xfrm>
              <a:off x="2682" y="3090"/>
              <a:ext cx="729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/>
                <a:t>ИПЦ</a:t>
              </a:r>
            </a:p>
          </p:txBody>
        </p:sp>
        <p:sp>
          <p:nvSpPr>
            <p:cNvPr id="4112" name="Text Box 21"/>
            <p:cNvSpPr txBox="1">
              <a:spLocks noChangeArrowheads="1"/>
            </p:cNvSpPr>
            <p:nvPr/>
          </p:nvSpPr>
          <p:spPr bwMode="auto">
            <a:xfrm>
              <a:off x="3763" y="2909"/>
              <a:ext cx="701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*100%</a:t>
              </a:r>
            </a:p>
          </p:txBody>
        </p:sp>
      </p:grp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3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3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3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3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"/>
                            </p:stCondLst>
                            <p:childTnLst>
                              <p:par>
                                <p:cTn id="40" presetID="16" presetClass="entr" presetSubtype="2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2" grpId="0" autoUpdateAnimBg="0"/>
      <p:bldP spid="43013" grpId="0" autoUpdateAnimBg="0"/>
      <p:bldP spid="43014" grpId="0" autoUpdateAnimBg="0"/>
      <p:bldP spid="43015" grpId="0" autoUpdateAnimBg="0"/>
      <p:bldP spid="43016" grpId="0" autoUpdateAnimBg="0"/>
      <p:bldP spid="430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87375" y="165100"/>
            <a:ext cx="808037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/>
              <a:t>Увеличьте свои средства</a:t>
            </a:r>
          </a:p>
        </p:txBody>
      </p:sp>
      <p:graphicFrame>
        <p:nvGraphicFramePr>
          <p:cNvPr id="60436" name="Group 20"/>
          <p:cNvGraphicFramePr>
            <a:graphicFrameLocks noGrp="1"/>
          </p:cNvGraphicFramePr>
          <p:nvPr/>
        </p:nvGraphicFramePr>
        <p:xfrm>
          <a:off x="244475" y="1397000"/>
          <a:ext cx="8580438" cy="4706112"/>
        </p:xfrm>
        <a:graphic>
          <a:graphicData uri="http://schemas.openxmlformats.org/drawingml/2006/table">
            <a:tbl>
              <a:tblPr/>
              <a:tblGrid>
                <a:gridCol w="4291013"/>
                <a:gridCol w="4289425"/>
              </a:tblGrid>
              <a:tr h="20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Домохозяйство №1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502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MNT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находилось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в банке 1,4 года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под 19% годовых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Домохозяйство №3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507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MNT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находилось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в банке 1,2 года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под 21% годовых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Домохозяйство  №2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515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MNT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находилось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в банке 1,3 года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под 18% годовых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Домохозяйство  №4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489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MNT </a:t>
                      </a: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находилось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в банке 1,5 года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под 20% годовых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37" name="AutoShape 2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6248400"/>
            <a:ext cx="473075" cy="427038"/>
          </a:xfrm>
          <a:prstGeom prst="actionButtonHelp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60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37" grpId="0" animBg="1"/>
    </p:bldLst>
  </p:timing>
</p:sld>
</file>

<file path=ppt/theme/theme1.xml><?xml version="1.0" encoding="utf-8"?>
<a:theme xmlns:a="http://schemas.openxmlformats.org/drawingml/2006/main" name="Учебный курс">
  <a:themeElements>
    <a:clrScheme name="Учебный курс 4">
      <a:dk1>
        <a:srgbClr val="000000"/>
      </a:dk1>
      <a:lt1>
        <a:srgbClr val="FFFFFF"/>
      </a:lt1>
      <a:dk2>
        <a:srgbClr val="008080"/>
      </a:dk2>
      <a:lt2>
        <a:srgbClr val="FFCC66"/>
      </a:lt2>
      <a:accent1>
        <a:srgbClr val="0099CC"/>
      </a:accent1>
      <a:accent2>
        <a:srgbClr val="FFFF00"/>
      </a:accent2>
      <a:accent3>
        <a:srgbClr val="AAC0C0"/>
      </a:accent3>
      <a:accent4>
        <a:srgbClr val="DADADA"/>
      </a:accent4>
      <a:accent5>
        <a:srgbClr val="AACAE2"/>
      </a:accent5>
      <a:accent6>
        <a:srgbClr val="E7E700"/>
      </a:accent6>
      <a:hlink>
        <a:srgbClr val="6600CC"/>
      </a:hlink>
      <a:folHlink>
        <a:srgbClr val="009999"/>
      </a:folHlink>
    </a:clrScheme>
    <a:fontScheme name="Учебный курс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Учебный курс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Учебный курс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Учебный курс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Designs\Заполярье.pot</Template>
  <TotalTime>880</TotalTime>
  <Words>670</Words>
  <Application>Microsoft Office PowerPoint</Application>
  <PresentationFormat>Экран (4:3)</PresentationFormat>
  <Paragraphs>181</Paragraphs>
  <Slides>13</Slides>
  <Notes>7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Учебный курс</vt:lpstr>
      <vt:lpstr>Диаграмма</vt:lpstr>
      <vt:lpstr>Формула</vt:lpstr>
      <vt:lpstr>Доходы и расходы семьи</vt:lpstr>
      <vt:lpstr>Слайд 2</vt:lpstr>
      <vt:lpstr>II.   Семейные расходы.</vt:lpstr>
      <vt:lpstr>Структура расходов семьи Сидоровых (в месяц)</vt:lpstr>
      <vt:lpstr>Закон Энгеля</vt:lpstr>
      <vt:lpstr>Индекс  потребительских  цен</vt:lpstr>
      <vt:lpstr>Задача. В стране А. потребляется только 4 вида товаров, указанных в таблице. Используя данные таблицы, рассчитайте ИПЦ.</vt:lpstr>
      <vt:lpstr>Задача. Если цены на товары и услуги увеличились в среднем за год на 12,5%, а денежный доход увеличился на 8%, как изменился реальный доход?</vt:lpstr>
      <vt:lpstr>Увеличьте свои средства</vt:lpstr>
      <vt:lpstr>Ваши доходы повысились на:</vt:lpstr>
      <vt:lpstr>Трансферты – доходы, которые не являются платой за произведенные товары или оказанные услуги и не связаны с владением собственностью. </vt:lpstr>
      <vt:lpstr>Товарная корзина (минимальный потребительский бюджет)– набор из наиболее представительных товаров и услуг, удовлетворяющих основные потребности населения.</vt:lpstr>
      <vt:lpstr>S=P*(1+i*n)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Доходы и расходы семьи. Стоимость жизни.</dc:title>
  <dc:creator>Денис</dc:creator>
  <cp:lastModifiedBy>Ольга </cp:lastModifiedBy>
  <cp:revision>33</cp:revision>
  <cp:lastPrinted>1601-01-01T00:00:00Z</cp:lastPrinted>
  <dcterms:created xsi:type="dcterms:W3CDTF">1601-01-01T00:00:00Z</dcterms:created>
  <dcterms:modified xsi:type="dcterms:W3CDTF">2014-08-24T12:53:46Z</dcterms:modified>
</cp:coreProperties>
</file>