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700" r:id="rId3"/>
    <p:sldMasterId id="2147483726" r:id="rId4"/>
    <p:sldMasterId id="2147483740" r:id="rId5"/>
  </p:sldMasterIdLst>
  <p:handoutMasterIdLst>
    <p:handoutMasterId r:id="rId39"/>
  </p:handoutMasterIdLst>
  <p:sldIdLst>
    <p:sldId id="256" r:id="rId6"/>
    <p:sldId id="257" r:id="rId7"/>
    <p:sldId id="284" r:id="rId8"/>
    <p:sldId id="258" r:id="rId9"/>
    <p:sldId id="286" r:id="rId10"/>
    <p:sldId id="261" r:id="rId11"/>
    <p:sldId id="262" r:id="rId12"/>
    <p:sldId id="263" r:id="rId13"/>
    <p:sldId id="264" r:id="rId14"/>
    <p:sldId id="265" r:id="rId15"/>
    <p:sldId id="266" r:id="rId16"/>
    <p:sldId id="291" r:id="rId17"/>
    <p:sldId id="267" r:id="rId18"/>
    <p:sldId id="287" r:id="rId19"/>
    <p:sldId id="268" r:id="rId20"/>
    <p:sldId id="269" r:id="rId21"/>
    <p:sldId id="270" r:id="rId22"/>
    <p:sldId id="288" r:id="rId23"/>
    <p:sldId id="271" r:id="rId24"/>
    <p:sldId id="272" r:id="rId25"/>
    <p:sldId id="273" r:id="rId26"/>
    <p:sldId id="274" r:id="rId27"/>
    <p:sldId id="275" r:id="rId28"/>
    <p:sldId id="276" r:id="rId29"/>
    <p:sldId id="277" r:id="rId30"/>
    <p:sldId id="289" r:id="rId31"/>
    <p:sldId id="278" r:id="rId32"/>
    <p:sldId id="279" r:id="rId33"/>
    <p:sldId id="293" r:id="rId34"/>
    <p:sldId id="281" r:id="rId35"/>
    <p:sldId id="280" r:id="rId36"/>
    <p:sldId id="292" r:id="rId37"/>
    <p:sldId id="28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Столбец1</c:v>
                </c:pt>
              </c:strCache>
            </c:strRef>
          </c:tx>
          <c:dPt>
            <c:idx val="0"/>
            <c:spPr>
              <a:solidFill>
                <a:srgbClr val="FF0066"/>
              </a:solidFill>
            </c:spPr>
          </c:dPt>
          <c:dPt>
            <c:idx val="1"/>
            <c:spPr>
              <a:solidFill>
                <a:srgbClr val="FFFF00"/>
              </a:solidFill>
            </c:spPr>
          </c:dPt>
          <c:dPt>
            <c:idx val="2"/>
            <c:spPr>
              <a:solidFill>
                <a:srgbClr val="92D050"/>
              </a:solidFill>
            </c:spPr>
          </c:dPt>
          <c:dLbls>
            <c:txPr>
              <a:bodyPr/>
              <a:lstStyle/>
              <a:p>
                <a:pPr>
                  <a:defRPr sz="4000" b="1"/>
                </a:pPr>
                <a:endParaRPr lang="ru-RU"/>
              </a:p>
            </c:txPr>
            <c:showVal val="1"/>
            <c:showLeaderLines val="1"/>
          </c:dLbls>
          <c:cat>
            <c:strRef>
              <c:f>Лист1!$A$2:$A$4</c:f>
              <c:strCache>
                <c:ptCount val="3"/>
                <c:pt idx="0">
                  <c:v>Да</c:v>
                </c:pt>
                <c:pt idx="1">
                  <c:v>Нет</c:v>
                </c:pt>
                <c:pt idx="2">
                  <c:v>Затрудняюсь ответить</c:v>
                </c:pt>
              </c:strCache>
            </c:strRef>
          </c:cat>
          <c:val>
            <c:numRef>
              <c:f>Лист1!$B$2:$B$4</c:f>
              <c:numCache>
                <c:formatCode>0%</c:formatCode>
                <c:ptCount val="3"/>
                <c:pt idx="0">
                  <c:v>0.52</c:v>
                </c:pt>
                <c:pt idx="1">
                  <c:v>0.17</c:v>
                </c:pt>
                <c:pt idx="2">
                  <c:v>0.310000000000001</c:v>
                </c:pt>
              </c:numCache>
            </c:numRef>
          </c:val>
        </c:ser>
        <c:firstSliceAng val="0"/>
      </c:pieChart>
    </c:plotArea>
    <c:legend>
      <c:legendPos val="r"/>
      <c:txPr>
        <a:bodyPr/>
        <a:lstStyle/>
        <a:p>
          <a:pPr>
            <a:defRPr sz="28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Лист1!$B$1</c:f>
              <c:strCache>
                <c:ptCount val="1"/>
                <c:pt idx="0">
                  <c:v>Ряд 1</c:v>
                </c:pt>
              </c:strCache>
            </c:strRef>
          </c:tx>
          <c:spPr>
            <a:solidFill>
              <a:srgbClr val="FF0000"/>
            </a:solidFill>
          </c:spPr>
          <c:dPt>
            <c:idx val="1"/>
            <c:spPr>
              <a:solidFill>
                <a:srgbClr val="FFFF00"/>
              </a:solidFill>
            </c:spPr>
          </c:dPt>
          <c:dPt>
            <c:idx val="2"/>
            <c:spPr>
              <a:solidFill>
                <a:srgbClr val="92D050"/>
              </a:solidFill>
            </c:spPr>
          </c:dPt>
          <c:dPt>
            <c:idx val="3"/>
            <c:spPr>
              <a:solidFill>
                <a:srgbClr val="00B0F0"/>
              </a:solidFill>
            </c:spPr>
          </c:dPt>
          <c:dPt>
            <c:idx val="4"/>
            <c:spPr>
              <a:solidFill>
                <a:srgbClr val="7030A0"/>
              </a:solidFill>
            </c:spPr>
          </c:dPt>
          <c:dPt>
            <c:idx val="5"/>
            <c:spPr>
              <a:solidFill>
                <a:srgbClr val="00B050"/>
              </a:solidFill>
            </c:spPr>
          </c:dPt>
          <c:dLbls>
            <c:showVal val="1"/>
          </c:dLbls>
          <c:cat>
            <c:strRef>
              <c:f>Лист1!$A$2:$A$7</c:f>
              <c:strCache>
                <c:ptCount val="6"/>
                <c:pt idx="0">
                  <c:v>Идея</c:v>
                </c:pt>
                <c:pt idx="1">
                  <c:v>Желание заработать</c:v>
                </c:pt>
                <c:pt idx="2">
                  <c:v>Жестокость и тяга к насилию</c:v>
                </c:pt>
                <c:pt idx="3">
                  <c:v>Скука</c:v>
                </c:pt>
                <c:pt idx="4">
                  <c:v>Тяга к преодолению личных внутренних комплексов</c:v>
                </c:pt>
                <c:pt idx="5">
                  <c:v>Неустроенность в жизни</c:v>
                </c:pt>
              </c:strCache>
            </c:strRef>
          </c:cat>
          <c:val>
            <c:numRef>
              <c:f>Лист1!$B$2:$B$7</c:f>
              <c:numCache>
                <c:formatCode>0%</c:formatCode>
                <c:ptCount val="6"/>
                <c:pt idx="0">
                  <c:v>0.45</c:v>
                </c:pt>
                <c:pt idx="1">
                  <c:v>0.16000000000000003</c:v>
                </c:pt>
                <c:pt idx="2">
                  <c:v>0.16000000000000003</c:v>
                </c:pt>
                <c:pt idx="3">
                  <c:v>2.0000000000000014E-2</c:v>
                </c:pt>
                <c:pt idx="4">
                  <c:v>5.0000000000000024E-2</c:v>
                </c:pt>
                <c:pt idx="5">
                  <c:v>0.16000000000000003</c:v>
                </c:pt>
              </c:numCache>
            </c:numRef>
          </c:val>
        </c:ser>
        <c:shape val="cylinder"/>
        <c:axId val="71084672"/>
        <c:axId val="71086464"/>
        <c:axId val="0"/>
      </c:bar3DChart>
      <c:catAx>
        <c:axId val="71084672"/>
        <c:scaling>
          <c:orientation val="minMax"/>
        </c:scaling>
        <c:delete val="1"/>
        <c:axPos val="b"/>
        <c:tickLblPos val="none"/>
        <c:crossAx val="71086464"/>
        <c:crosses val="autoZero"/>
        <c:auto val="1"/>
        <c:lblAlgn val="ctr"/>
        <c:lblOffset val="100"/>
      </c:catAx>
      <c:valAx>
        <c:axId val="71086464"/>
        <c:scaling>
          <c:orientation val="minMax"/>
        </c:scaling>
        <c:axPos val="l"/>
        <c:majorGridlines/>
        <c:numFmt formatCode="0%" sourceLinked="1"/>
        <c:tickLblPos val="nextTo"/>
        <c:crossAx val="71084672"/>
        <c:crosses val="autoZero"/>
        <c:crossBetween val="between"/>
      </c:valAx>
    </c:plotArea>
    <c:legend>
      <c:legendPos val="r"/>
      <c:layout>
        <c:manualLayout>
          <c:xMode val="edge"/>
          <c:yMode val="edge"/>
          <c:x val="0.66635761154856044"/>
          <c:y val="8.1558647591851677E-2"/>
          <c:w val="0.33364238845144467"/>
          <c:h val="0.90562296443536117"/>
        </c:manualLayout>
      </c:layout>
      <c:txPr>
        <a:bodyPr/>
        <a:lstStyle/>
        <a:p>
          <a:pPr>
            <a:defRPr b="1"/>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Лист1!$B$1</c:f>
              <c:strCache>
                <c:ptCount val="1"/>
                <c:pt idx="0">
                  <c:v>Ряд 1</c:v>
                </c:pt>
              </c:strCache>
            </c:strRef>
          </c:tx>
          <c:dPt>
            <c:idx val="0"/>
            <c:spPr>
              <a:solidFill>
                <a:srgbClr val="00B050"/>
              </a:solidFill>
            </c:spPr>
          </c:dPt>
          <c:dPt>
            <c:idx val="1"/>
            <c:spPr>
              <a:solidFill>
                <a:srgbClr val="FFC000"/>
              </a:solidFill>
            </c:spPr>
          </c:dPt>
          <c:dPt>
            <c:idx val="2"/>
            <c:spPr>
              <a:solidFill>
                <a:srgbClr val="0070C0"/>
              </a:solidFill>
            </c:spPr>
          </c:dPt>
          <c:dPt>
            <c:idx val="3"/>
            <c:spPr>
              <a:solidFill>
                <a:schemeClr val="accent6">
                  <a:lumMod val="75000"/>
                </a:schemeClr>
              </a:solidFill>
            </c:spPr>
          </c:dPt>
          <c:dLbls>
            <c:showVal val="1"/>
          </c:dLbls>
          <c:cat>
            <c:strRef>
              <c:f>Лист1!$A$2:$A$5</c:f>
              <c:strCache>
                <c:ptCount val="4"/>
                <c:pt idx="0">
                  <c:v>Идеологи терроризма</c:v>
                </c:pt>
                <c:pt idx="1">
                  <c:v>Заказчики терактов</c:v>
                </c:pt>
                <c:pt idx="2">
                  <c:v>Конкретные исполнители</c:v>
                </c:pt>
                <c:pt idx="3">
                  <c:v>Общество, своими действиями игнорирующее интересы отдельных групп</c:v>
                </c:pt>
              </c:strCache>
            </c:strRef>
          </c:cat>
          <c:val>
            <c:numRef>
              <c:f>Лист1!$B$2:$B$5</c:f>
              <c:numCache>
                <c:formatCode>0%</c:formatCode>
                <c:ptCount val="4"/>
                <c:pt idx="0">
                  <c:v>0.33000000000000135</c:v>
                </c:pt>
                <c:pt idx="1">
                  <c:v>0.33000000000000135</c:v>
                </c:pt>
                <c:pt idx="2">
                  <c:v>9.0000000000000024E-2</c:v>
                </c:pt>
                <c:pt idx="3">
                  <c:v>0.24000000000000021</c:v>
                </c:pt>
              </c:numCache>
            </c:numRef>
          </c:val>
        </c:ser>
        <c:shape val="cone"/>
        <c:axId val="109648128"/>
        <c:axId val="109662208"/>
        <c:axId val="0"/>
      </c:bar3DChart>
      <c:catAx>
        <c:axId val="109648128"/>
        <c:scaling>
          <c:orientation val="minMax"/>
        </c:scaling>
        <c:axPos val="b"/>
        <c:tickLblPos val="nextTo"/>
        <c:crossAx val="109662208"/>
        <c:crosses val="autoZero"/>
        <c:auto val="1"/>
        <c:lblAlgn val="ctr"/>
        <c:lblOffset val="100"/>
      </c:catAx>
      <c:valAx>
        <c:axId val="109662208"/>
        <c:scaling>
          <c:orientation val="minMax"/>
        </c:scaling>
        <c:axPos val="l"/>
        <c:majorGridlines/>
        <c:numFmt formatCode="0%" sourceLinked="1"/>
        <c:tickLblPos val="nextTo"/>
        <c:crossAx val="109648128"/>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Продажи</c:v>
                </c:pt>
              </c:strCache>
            </c:strRef>
          </c:tx>
          <c:dLbls>
            <c:showVal val="1"/>
            <c:showLeaderLines val="1"/>
          </c:dLbls>
          <c:cat>
            <c:strRef>
              <c:f>Лист1!$A$2:$A$5</c:f>
              <c:strCache>
                <c:ptCount val="4"/>
                <c:pt idx="0">
                  <c:v>Физическое уничтожение</c:v>
                </c:pt>
                <c:pt idx="1">
                  <c:v>Осуждение как преступников</c:v>
                </c:pt>
                <c:pt idx="2">
                  <c:v>По законам военного времени</c:v>
                </c:pt>
                <c:pt idx="3">
                  <c:v>Устранение причин появления терроризма</c:v>
                </c:pt>
              </c:strCache>
            </c:strRef>
          </c:cat>
          <c:val>
            <c:numRef>
              <c:f>Лист1!$B$2:$B$5</c:f>
              <c:numCache>
                <c:formatCode>0%</c:formatCode>
                <c:ptCount val="4"/>
                <c:pt idx="0">
                  <c:v>0.24000000000000021</c:v>
                </c:pt>
                <c:pt idx="1">
                  <c:v>8.0000000000000043E-2</c:v>
                </c:pt>
                <c:pt idx="2">
                  <c:v>0.16</c:v>
                </c:pt>
                <c:pt idx="3">
                  <c:v>0.53</c:v>
                </c:pt>
              </c:numCache>
            </c:numRef>
          </c:val>
        </c:ser>
        <c:firstSliceAng val="0"/>
      </c:pieChart>
    </c:plotArea>
    <c:legend>
      <c:legendPos val="r"/>
      <c:layout>
        <c:manualLayout>
          <c:xMode val="edge"/>
          <c:yMode val="edge"/>
          <c:x val="0.58878700908676063"/>
          <c:y val="5.3082605378898334E-2"/>
          <c:w val="0.4012442133339334"/>
          <c:h val="0.94691739462110169"/>
        </c:manualLayout>
      </c:layout>
      <c:txPr>
        <a:bodyPr/>
        <a:lstStyle/>
        <a:p>
          <a:pPr>
            <a:defRPr sz="2400"/>
          </a:pPr>
          <a:endParaRPr lang="ru-RU"/>
        </a:p>
      </c:txPr>
    </c:legend>
    <c:plotVisOnly val="1"/>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2B838F-615B-4C85-B8BE-F8D18956F8AC}" type="datetimeFigureOut">
              <a:rPr lang="ru-RU" smtClean="0"/>
              <a:pPr/>
              <a:t>21.09.2014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EF90C3-8FC6-4D9F-A5F3-056A1CDD28F8}"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p:spPr>
        <p:txBody>
          <a:bodyPr/>
          <a:lstStyle/>
          <a:p>
            <a:r>
              <a:rPr lang="ru-RU" smtClean="0"/>
              <a:t>Образец заголовка</a:t>
            </a:r>
            <a:endParaRPr lang="ru-RU"/>
          </a:p>
        </p:txBody>
      </p:sp>
      <p:sp>
        <p:nvSpPr>
          <p:cNvPr id="5" name="Текст 4"/>
          <p:cNvSpPr>
            <a:spLocks noGrp="1"/>
          </p:cNvSpPr>
          <p:nvPr>
            <p:ph type="body" sz="quarter" idx="10"/>
          </p:nvPr>
        </p:nvSpPr>
        <p:spPr>
          <a:xfrm>
            <a:off x="611188" y="1916113"/>
            <a:ext cx="8281987" cy="4826000"/>
          </a:xfrm>
          <a:prstGeom prst="rect">
            <a:avLst/>
          </a:prstGeom>
        </p:spPr>
        <p:txBody>
          <a:bodyPr/>
          <a:lstStyle>
            <a:lvl1pPr marL="0" indent="0">
              <a:buNone/>
              <a:defRPr/>
            </a:lvl1pPr>
          </a:lstStyle>
          <a:p>
            <a:pPr lvl="0"/>
            <a:r>
              <a:rPr lang="ru-RU" smtClean="0"/>
              <a:t>Образец текста</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BB2E3A-14C8-4795-A35B-C8A1FE7CFDB5}" type="datetimeFigureOut">
              <a:rPr lang="ru-RU" smtClean="0"/>
              <a:pPr>
                <a:defRPr/>
              </a:pPr>
              <a:t>21.09.2014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040596-2A63-4A95-96B4-AA94C7D9F044}" type="slidenum">
              <a:rPr lang="ru-RU" smtClean="0"/>
              <a:pPr>
                <a:defRPr/>
              </a:pPr>
              <a:t>‹#›</a:t>
            </a:fld>
            <a:endParaRPr lang="ru-RU"/>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A62CCD0-1873-455E-82F2-979A1EB410A4}" type="datetimeFigureOut">
              <a:rPr lang="ru-RU" smtClean="0"/>
              <a:pPr>
                <a:defRPr/>
              </a:pPr>
              <a:t>21.09.2014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0F4ADB-1AA3-44DF-A78B-1DA84C071952}" type="slidenum">
              <a:rPr lang="ru-RU" smtClean="0"/>
              <a:pPr>
                <a:defRPr/>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p:spPr>
        <p:txBody>
          <a:bodyPr/>
          <a:lstStyle/>
          <a:p>
            <a:r>
              <a:rPr lang="ru-RU" smtClean="0"/>
              <a:t>Образец заголовка</a:t>
            </a:r>
            <a:endParaRPr lang="ru-RU"/>
          </a:p>
        </p:txBody>
      </p:sp>
      <p:sp>
        <p:nvSpPr>
          <p:cNvPr id="5" name="Текст 4"/>
          <p:cNvSpPr>
            <a:spLocks noGrp="1"/>
          </p:cNvSpPr>
          <p:nvPr>
            <p:ph type="body" sz="quarter" idx="10"/>
          </p:nvPr>
        </p:nvSpPr>
        <p:spPr>
          <a:xfrm>
            <a:off x="611188" y="1916113"/>
            <a:ext cx="8281987" cy="4826000"/>
          </a:xfrm>
          <a:prstGeom prst="rect">
            <a:avLst/>
          </a:prstGeom>
        </p:spPr>
        <p:txBody>
          <a:bodyPr/>
          <a:lstStyle>
            <a:lvl1pPr marL="0" indent="0">
              <a:buNone/>
              <a:defRPr/>
            </a:lvl1pPr>
          </a:lstStyle>
          <a:p>
            <a:pPr lvl="0"/>
            <a:r>
              <a:rPr lang="ru-RU" smtClean="0"/>
              <a:t>Образец текста</a:t>
            </a: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F3BB2E3A-14C8-4795-A35B-C8A1FE7CFDB5}" type="datetimeFigureOut">
              <a:rPr lang="ru-RU" smtClean="0"/>
              <a:pPr>
                <a:defRPr/>
              </a:pPr>
              <a:t>21.09.2014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FA040596-2A63-4A95-96B4-AA94C7D9F044}" type="slidenum">
              <a:rPr lang="ru-RU" smtClean="0"/>
              <a:pPr>
                <a:defRPr/>
              </a:pPr>
              <a:t>‹#›</a:t>
            </a:fld>
            <a:endParaRPr lang="ru-RU"/>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A62CCD0-1873-455E-82F2-979A1EB410A4}" type="datetimeFigureOut">
              <a:rPr lang="ru-RU" smtClean="0"/>
              <a:pPr>
                <a:defRPr/>
              </a:pPr>
              <a:t>21.09.2014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50F4ADB-1AA3-44DF-A78B-1DA84C071952}" type="slidenum">
              <a:rPr lang="ru-RU" smtClean="0"/>
              <a:pPr>
                <a:defRPr/>
              </a:pPr>
              <a:t>‹#›</a:t>
            </a:fld>
            <a:endParaRPr lang="ru-RU"/>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9EDED1-85E5-4626-BE90-E92B6EA0A0DE}" type="datetimeFigureOut">
              <a:rPr lang="ru-RU" smtClean="0"/>
              <a:pPr/>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p:spPr>
        <p:txBody>
          <a:bodyPr/>
          <a:lstStyle/>
          <a:p>
            <a:r>
              <a:rPr lang="ru-RU" smtClean="0"/>
              <a:t>Образец заголовка</a:t>
            </a:r>
            <a:endParaRPr lang="ru-RU"/>
          </a:p>
        </p:txBody>
      </p:sp>
      <p:sp>
        <p:nvSpPr>
          <p:cNvPr id="5" name="Текст 4"/>
          <p:cNvSpPr>
            <a:spLocks noGrp="1"/>
          </p:cNvSpPr>
          <p:nvPr>
            <p:ph type="body" sz="quarter" idx="10"/>
          </p:nvPr>
        </p:nvSpPr>
        <p:spPr>
          <a:xfrm>
            <a:off x="611188" y="1916113"/>
            <a:ext cx="8281987" cy="4826000"/>
          </a:xfrm>
          <a:prstGeom prst="rect">
            <a:avLst/>
          </a:prstGeom>
        </p:spPr>
        <p:txBody>
          <a:bodyPr/>
          <a:lstStyle>
            <a:lvl1pPr marL="0" indent="0">
              <a:buNone/>
              <a:defRPr/>
            </a:lvl1pPr>
          </a:lstStyle>
          <a:p>
            <a:pPr lvl="0"/>
            <a:r>
              <a:rPr lang="ru-RU" smtClean="0"/>
              <a:t>Образец текста</a:t>
            </a: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85B57F85-FAB6-44A5-824C-4E14F258A547}" type="datetimeFigureOut">
              <a:rPr lang="ru-RU"/>
              <a:pPr>
                <a:defRPr/>
              </a:pPr>
              <a:t>21.09.2014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5E3282D-43A7-488D-B741-7F03279A9B77}" type="slidenum">
              <a:rPr lang="ru-RU"/>
              <a:pPr>
                <a:defRPr/>
              </a:pPr>
              <a:t>‹#›</a:t>
            </a:fld>
            <a:endParaRPr lang="ru-RU"/>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2B8C9F25-A52D-44DF-8D1B-635589EF8F35}" type="datetimeFigureOut">
              <a:rPr lang="ru-RU"/>
              <a:pPr>
                <a:defRPr/>
              </a:pPr>
              <a:t>21.09.2014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008482-6116-42FB-BD42-9C2EABD26C87}" type="slidenum">
              <a:rPr lang="ru-RU"/>
              <a:pPr>
                <a:defRPr/>
              </a:pPr>
              <a:t>‹#›</a:t>
            </a:fld>
            <a:endParaRPr lang="ru-RU"/>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p:spPr>
        <p:txBody>
          <a:bodyPr/>
          <a:lstStyle/>
          <a:p>
            <a:r>
              <a:rPr lang="ru-RU" smtClean="0"/>
              <a:t>Образец заголовка</a:t>
            </a:r>
            <a:endParaRPr lang="ru-RU"/>
          </a:p>
        </p:txBody>
      </p:sp>
      <p:sp>
        <p:nvSpPr>
          <p:cNvPr id="5" name="Текст 4"/>
          <p:cNvSpPr>
            <a:spLocks noGrp="1"/>
          </p:cNvSpPr>
          <p:nvPr>
            <p:ph type="body" sz="quarter" idx="10"/>
          </p:nvPr>
        </p:nvSpPr>
        <p:spPr>
          <a:xfrm>
            <a:off x="611188" y="1916113"/>
            <a:ext cx="8281987" cy="4826000"/>
          </a:xfrm>
          <a:prstGeom prst="rect">
            <a:avLst/>
          </a:prstGeom>
        </p:spPr>
        <p:txBody>
          <a:bodyPr/>
          <a:lstStyle>
            <a:lvl1pPr marL="0" indent="0">
              <a:buNone/>
              <a:defRPr/>
            </a:lvl1pPr>
          </a:lstStyle>
          <a:p>
            <a:pPr lvl="0"/>
            <a:r>
              <a:rPr lang="ru-RU" smtClean="0"/>
              <a:t>Образец текста</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p:spPr>
        <p:txBody>
          <a:bodyPr/>
          <a:lstStyle/>
          <a:p>
            <a:r>
              <a:rPr lang="ru-RU" smtClean="0"/>
              <a:t>Образец заголовка</a:t>
            </a:r>
            <a:endParaRPr lang="ru-RU"/>
          </a:p>
        </p:txBody>
      </p:sp>
      <p:sp>
        <p:nvSpPr>
          <p:cNvPr id="8" name="Текст 7"/>
          <p:cNvSpPr>
            <a:spLocks noGrp="1"/>
          </p:cNvSpPr>
          <p:nvPr>
            <p:ph type="body" sz="quarter" idx="10"/>
          </p:nvPr>
        </p:nvSpPr>
        <p:spPr>
          <a:xfrm>
            <a:off x="684213" y="1989138"/>
            <a:ext cx="8135937" cy="47529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CAD4E83A-012E-4170-87F2-F19E055014DB}" type="datetimeFigureOut">
              <a:rPr lang="ru-RU"/>
              <a:pPr>
                <a:defRPr/>
              </a:pPr>
              <a:t>21.09.2014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001348-52B5-4384-8A26-E0D464761F2E}" type="slidenum">
              <a:rPr lang="ru-RU"/>
              <a:pPr>
                <a:defRPr/>
              </a:pPr>
              <a:t>‹#›</a:t>
            </a:fld>
            <a:endParaRPr lang="ru-RU"/>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AEA51F37-E0DF-4251-8B3A-4026CA5DD2FB}" type="datetimeFigureOut">
              <a:rPr lang="ru-RU"/>
              <a:pPr>
                <a:defRPr/>
              </a:pPr>
              <a:t>21.09.2014</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D75A85-5195-4B92-9949-52C0198DA704}" type="slidenum">
              <a:rPr lang="ru-RU"/>
              <a:pPr>
                <a:defRPr/>
              </a:pPr>
              <a:t>‹#›</a:t>
            </a:fld>
            <a:endParaRPr lang="ru-RU"/>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A782EEDB-073F-4DAA-85D1-61A278F9D34C}" type="datetimeFigureOut">
              <a:rPr lang="ru-RU"/>
              <a:pPr>
                <a:defRPr/>
              </a:pPr>
              <a:t>21.09.2014</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9B900E5-8A69-40C3-8087-8AB10C5F6C0C}" type="slidenum">
              <a:rPr lang="ru-RU"/>
              <a:pPr>
                <a:defRPr/>
              </a:pPr>
              <a:t>‹#›</a:t>
            </a:fld>
            <a:endParaRPr lang="ru-RU"/>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2" name="Заголовок 1"/>
          <p:cNvSpPr txBox="1">
            <a:spLocks/>
          </p:cNvSpPr>
          <p:nvPr/>
        </p:nvSpPr>
        <p:spPr bwMode="auto">
          <a:xfrm>
            <a:off x="742950" y="427038"/>
            <a:ext cx="8229600" cy="1143000"/>
          </a:xfrm>
          <a:prstGeom prst="rect">
            <a:avLst/>
          </a:prstGeom>
          <a:noFill/>
          <a:ln w="9525">
            <a:noFill/>
            <a:miter lim="800000"/>
            <a:headEnd/>
            <a:tailEnd/>
          </a:ln>
        </p:spPr>
        <p:txBody>
          <a:bodyPr anchor="ctr"/>
          <a:lstStyle/>
          <a:p>
            <a:pPr algn="ctr" eaLnBrk="0" hangingPunct="0">
              <a:defRPr/>
            </a:pPr>
            <a:r>
              <a:rPr lang="ru-RU" sz="4400">
                <a:latin typeface="+mj-lt"/>
                <a:ea typeface="+mj-ea"/>
                <a:cs typeface="+mj-cs"/>
              </a:rPr>
              <a:t>Образец заголовка</a:t>
            </a: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AE49DAD6-5D5D-40C9-9F93-957683E6D0B8}" type="datetimeFigureOut">
              <a:rPr lang="ru-RU"/>
              <a:pPr>
                <a:defRPr/>
              </a:pPr>
              <a:t>21.09.2014</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1BFF91-B778-461B-A999-7E36B17544A4}" type="slidenum">
              <a:rPr lang="ru-RU"/>
              <a:pPr>
                <a:defRPr/>
              </a:pPr>
              <a:t>‹#›</a:t>
            </a:fld>
            <a:endParaRPr lang="ru-RU"/>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E7E1F292-764B-40B2-8DDF-2582C9299A51}" type="datetimeFigureOut">
              <a:rPr lang="ru-RU"/>
              <a:pPr>
                <a:defRPr/>
              </a:pPr>
              <a:t>21.09.2014</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3C0657-71EF-465E-8369-0ADAFCFEF3F9}" type="slidenum">
              <a:rPr lang="ru-RU"/>
              <a:pPr>
                <a:defRPr/>
              </a:pPr>
              <a:t>‹#›</a:t>
            </a:fld>
            <a:endParaRPr lang="ru-RU"/>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285E1C40-CFFA-4B9D-A364-577415061198}" type="datetimeFigureOut">
              <a:rPr lang="ru-RU"/>
              <a:pPr>
                <a:defRPr/>
              </a:pPr>
              <a:t>21.09.2014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45B28D-D7A1-4C6C-A4AF-BD2B44DFF91E}" type="slidenum">
              <a:rPr lang="ru-RU"/>
              <a:pPr>
                <a:defRPr/>
              </a:pPr>
              <a:t>‹#›</a:t>
            </a:fld>
            <a:endParaRPr lang="ru-RU"/>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418AB3C5-CD40-45D4-8A66-2ACBD28B8536}" type="datetimeFigureOut">
              <a:rPr lang="ru-RU"/>
              <a:pPr>
                <a:defRPr/>
              </a:pPr>
              <a:t>21.09.2014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D49F60-736F-4FC8-82EC-657E3DC3DF97}" type="slidenum">
              <a:rPr lang="ru-RU"/>
              <a:pPr>
                <a:defRPr/>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BB2E3A-14C8-4795-A35B-C8A1FE7CFDB5}" type="datetimeFigureOut">
              <a:rPr lang="ru-RU"/>
              <a:pPr>
                <a:defRPr/>
              </a:pPr>
              <a:t>21.09.2014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040596-2A63-4A95-96B4-AA94C7D9F044}" type="slidenum">
              <a:rPr lang="ru-RU"/>
              <a:pPr>
                <a:defRPr/>
              </a:pPr>
              <a:t>‹#›</a:t>
            </a:fld>
            <a:endParaRPr lang="ru-RU"/>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274638"/>
            <a:ext cx="8229600" cy="1143000"/>
          </a:xfrm>
          <a:prstGeom prst="rect">
            <a:avLst/>
          </a:prstGeom>
        </p:spPr>
        <p:txBody>
          <a:bodyPr/>
          <a:lstStyle/>
          <a:p>
            <a:r>
              <a:rPr lang="ru-RU" smtClean="0"/>
              <a:t>Образец заголовка</a:t>
            </a:r>
            <a:endParaRPr lang="ru-RU"/>
          </a:p>
        </p:txBody>
      </p:sp>
      <p:sp>
        <p:nvSpPr>
          <p:cNvPr id="5" name="Текст 4"/>
          <p:cNvSpPr>
            <a:spLocks noGrp="1"/>
          </p:cNvSpPr>
          <p:nvPr>
            <p:ph type="body" sz="quarter" idx="10"/>
          </p:nvPr>
        </p:nvSpPr>
        <p:spPr>
          <a:xfrm>
            <a:off x="611188" y="1916113"/>
            <a:ext cx="8281987" cy="4826000"/>
          </a:xfrm>
          <a:prstGeom prst="rect">
            <a:avLst/>
          </a:prstGeom>
        </p:spPr>
        <p:txBody>
          <a:bodyPr/>
          <a:lstStyle>
            <a:lvl1pPr marL="0" indent="0">
              <a:buNone/>
              <a:defRPr/>
            </a:lvl1pPr>
          </a:lstStyle>
          <a:p>
            <a:pPr lvl="0"/>
            <a:r>
              <a:rPr lang="ru-RU" smtClean="0"/>
              <a:t>Образец текста</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A62CCD0-1873-455E-82F2-979A1EB410A4}" type="datetimeFigureOut">
              <a:rPr lang="ru-RU"/>
              <a:pPr>
                <a:defRPr/>
              </a:pPr>
              <a:t>21.09.2014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0F4ADB-1AA3-44DF-A78B-1DA84C071952}"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949EDED1-85E5-4626-BE90-E92B6EA0A0DE}" type="datetimeFigureOut">
              <a:rPr lang="ru-RU" smtClean="0"/>
              <a:pPr/>
              <a:t>21.09.2014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1A54D1D-F443-46FE-AC84-D55BB6BF8523}" type="slidenum">
              <a:rPr lang="ru-RU" smtClean="0"/>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341FC21-0CBD-4EED-90E5-D9740763B4F5}" type="datetimeFigureOut">
              <a:rPr lang="ru-RU"/>
              <a:pPr>
                <a:defRPr/>
              </a:pPr>
              <a:t>21.09.2014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97DE3AD-6194-4D5A-9305-B441B98ABB0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78D978-E4B3-47B5-9F81-6EF1B6039997}" type="datetimeFigureOut">
              <a:rPr lang="ru-RU"/>
              <a:pPr>
                <a:defRPr/>
              </a:pPr>
              <a:t>21.09.2014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BDF457A-183F-43EE-ABC4-F9FD54E3EAB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9055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spd="med">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Text Box 8"/>
          <p:cNvSpPr txBox="1">
            <a:spLocks noChangeArrowheads="1"/>
          </p:cNvSpPr>
          <p:nvPr/>
        </p:nvSpPr>
        <p:spPr bwMode="auto">
          <a:xfrm>
            <a:off x="7812088" y="6308725"/>
            <a:ext cx="1073150" cy="366713"/>
          </a:xfrm>
          <a:prstGeom prst="rect">
            <a:avLst/>
          </a:prstGeom>
          <a:noFill/>
          <a:ln w="9525">
            <a:noFill/>
            <a:miter lim="800000"/>
            <a:headEnd/>
            <a:tailEnd/>
          </a:ln>
          <a:effectLst/>
        </p:spPr>
        <p:txBody>
          <a:bodyPr wrap="none">
            <a:spAutoFit/>
          </a:bodyPr>
          <a:lstStyle/>
          <a:p>
            <a:r>
              <a:rPr lang="fr-FR" b="1">
                <a:solidFill>
                  <a:srgbClr val="336699"/>
                </a:solidFill>
              </a:rPr>
              <a:t>Page </a:t>
            </a:r>
            <a:fld id="{F80EB518-B7B1-4186-A473-68A2F6300A47}" type="slidenum">
              <a:rPr lang="fr-FR" b="1">
                <a:solidFill>
                  <a:srgbClr val="336699"/>
                </a:solidFill>
              </a:rPr>
              <a:pPr/>
              <a:t>‹#›</a:t>
            </a:fld>
            <a:endParaRPr lang="fr-FR" b="1">
              <a:solidFill>
                <a:srgbClr val="336699"/>
              </a:solidFill>
            </a:endParaRPr>
          </a:p>
        </p:txBody>
      </p:sp>
      <p:pic>
        <p:nvPicPr>
          <p:cNvPr id="1039" name="Picture 15" descr="Imcxwlezpage1fdslldsImage1"/>
          <p:cNvPicPr>
            <a:picLocks noChangeAspect="1" noChangeArrowheads="1"/>
          </p:cNvPicPr>
          <p:nvPr/>
        </p:nvPicPr>
        <p:blipFill>
          <a:blip r:embed="rId14" cstate="print"/>
          <a:srcRect/>
          <a:stretch>
            <a:fillRect/>
          </a:stretch>
        </p:blipFill>
        <p:spPr bwMode="auto">
          <a:xfrm>
            <a:off x="0" y="260350"/>
            <a:ext cx="9144000" cy="1316038"/>
          </a:xfrm>
          <a:prstGeom prst="rect">
            <a:avLst/>
          </a:prstGeom>
          <a:noFill/>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med">
    <p:fad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ommons.wikimedia.org/wiki/File:Bolshevik_bombs.jpg?uselang=ru" TargetMode="Externa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1.xml"/><Relationship Id="rId1" Type="http://schemas.openxmlformats.org/officeDocument/2006/relationships/video" Target="file:///H:\&#1092;&#1083;&#1077;&#1096;&#1082;&#1072;\&#1086;&#1090;&#1082;&#1088;&#1099;&#1090;&#1099;&#1081;%20&#1091;&#1088;&#1086;&#1082;\&#1090;&#1077;&#1088;&#1088;&#1086;&#1088;.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6.xml"/><Relationship Id="rId1" Type="http://schemas.openxmlformats.org/officeDocument/2006/relationships/video" Target="file:///H:\&#1092;&#1083;&#1077;&#1096;&#1082;&#1072;\&#1086;&#1090;&#1082;&#1088;&#1099;&#1090;&#1099;&#1081;%20&#1091;&#1088;&#1086;&#1082;\&#1084;&#1072;&#1079;&#1085;&#1080;&#1095;&#1082;&#1086;%201.wm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556792"/>
            <a:ext cx="8496944" cy="2270663"/>
          </a:xfrm>
        </p:spPr>
        <p:txBody>
          <a:bodyPr/>
          <a:lstStyle/>
          <a:p>
            <a:r>
              <a:rPr lang="ru-RU" sz="5400" b="1" dirty="0" smtClean="0"/>
              <a:t>Гражданский форум</a:t>
            </a:r>
            <a:r>
              <a:rPr lang="ru-RU" sz="5400" b="1" dirty="0" smtClean="0"/>
              <a:t>:</a:t>
            </a:r>
            <a:r>
              <a:rPr lang="ru-RU" sz="2400" b="1" dirty="0" smtClean="0"/>
              <a:t/>
            </a:r>
            <a:br>
              <a:rPr lang="ru-RU" sz="2400" b="1" dirty="0" smtClean="0"/>
            </a:br>
            <a:r>
              <a:rPr lang="ru-RU" sz="6000" b="1" dirty="0" smtClean="0">
                <a:solidFill>
                  <a:schemeClr val="accent6">
                    <a:lumMod val="75000"/>
                  </a:schemeClr>
                </a:solidFill>
              </a:rPr>
              <a:t>«Терроризм</a:t>
            </a:r>
            <a:br>
              <a:rPr lang="ru-RU" sz="6000" b="1" dirty="0" smtClean="0">
                <a:solidFill>
                  <a:schemeClr val="accent6">
                    <a:lumMod val="75000"/>
                  </a:schemeClr>
                </a:solidFill>
              </a:rPr>
            </a:br>
            <a:r>
              <a:rPr lang="ru-RU" sz="6000" b="1" dirty="0" smtClean="0">
                <a:solidFill>
                  <a:schemeClr val="accent6">
                    <a:lumMod val="75000"/>
                  </a:schemeClr>
                </a:solidFill>
              </a:rPr>
              <a:t>как явление </a:t>
            </a:r>
            <a:br>
              <a:rPr lang="ru-RU" sz="6000" b="1" dirty="0" smtClean="0">
                <a:solidFill>
                  <a:schemeClr val="accent6">
                    <a:lumMod val="75000"/>
                  </a:schemeClr>
                </a:solidFill>
              </a:rPr>
            </a:br>
            <a:r>
              <a:rPr lang="en-US" sz="6000" b="1" dirty="0" smtClean="0">
                <a:solidFill>
                  <a:schemeClr val="accent6">
                    <a:lumMod val="75000"/>
                  </a:schemeClr>
                </a:solidFill>
              </a:rPr>
              <a:t>XXI </a:t>
            </a:r>
            <a:r>
              <a:rPr lang="ru-RU" sz="6000" b="1" dirty="0" smtClean="0">
                <a:solidFill>
                  <a:schemeClr val="accent6">
                    <a:lumMod val="75000"/>
                  </a:schemeClr>
                </a:solidFill>
              </a:rPr>
              <a:t>века</a:t>
            </a:r>
            <a:r>
              <a:rPr lang="ru-RU" sz="6000" b="1" dirty="0" smtClean="0">
                <a:solidFill>
                  <a:schemeClr val="accent6">
                    <a:lumMod val="75000"/>
                  </a:schemeClr>
                </a:solidFill>
              </a:rPr>
              <a:t>»</a:t>
            </a:r>
            <a:br>
              <a:rPr lang="ru-RU" sz="6000" b="1" dirty="0" smtClean="0">
                <a:solidFill>
                  <a:schemeClr val="accent6">
                    <a:lumMod val="75000"/>
                  </a:schemeClr>
                </a:solidFill>
              </a:rPr>
            </a:br>
            <a:r>
              <a:rPr lang="ru-RU" sz="1800" b="1" dirty="0" smtClean="0">
                <a:solidFill>
                  <a:schemeClr val="accent6">
                    <a:lumMod val="75000"/>
                  </a:schemeClr>
                </a:solidFill>
              </a:rPr>
              <a:t/>
            </a:r>
            <a:br>
              <a:rPr lang="ru-RU" sz="1800" b="1" dirty="0" smtClean="0">
                <a:solidFill>
                  <a:schemeClr val="accent6">
                    <a:lumMod val="75000"/>
                  </a:schemeClr>
                </a:solidFill>
              </a:rPr>
            </a:br>
            <a:r>
              <a:rPr lang="ru-RU" sz="1800" b="1" dirty="0" smtClean="0">
                <a:solidFill>
                  <a:schemeClr val="accent6">
                    <a:lumMod val="75000"/>
                  </a:schemeClr>
                </a:solidFill>
              </a:rPr>
              <a:t>Подготовила: преподаватель гуманитарных дисциплин </a:t>
            </a:r>
            <a:r>
              <a:rPr lang="ru-RU" sz="1800" b="1" dirty="0" err="1" smtClean="0">
                <a:solidFill>
                  <a:schemeClr val="accent6">
                    <a:lumMod val="75000"/>
                  </a:schemeClr>
                </a:solidFill>
              </a:rPr>
              <a:t>Мазничко</a:t>
            </a:r>
            <a:r>
              <a:rPr lang="ru-RU" sz="1800" b="1" dirty="0" smtClean="0">
                <a:solidFill>
                  <a:schemeClr val="accent6">
                    <a:lumMod val="75000"/>
                  </a:schemeClr>
                </a:solidFill>
              </a:rPr>
              <a:t> И.Г.</a:t>
            </a:r>
            <a:endParaRPr lang="ru-RU" sz="7200" b="1" dirty="0">
              <a:solidFill>
                <a:schemeClr val="accent6">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a:xfrm>
            <a:off x="857224" y="857232"/>
            <a:ext cx="7572428" cy="4826000"/>
          </a:xfrm>
        </p:spPr>
        <p:txBody>
          <a:bodyPr/>
          <a:lstStyle/>
          <a:p>
            <a:r>
              <a:rPr lang="ru-RU" dirty="0" smtClean="0"/>
              <a:t>Теракты совершались и в годы Гражданской войны, когда убивали  послов, видных государственных деятелей.</a:t>
            </a:r>
            <a:endParaRPr lang="ru-RU" dirty="0"/>
          </a:p>
        </p:txBody>
      </p:sp>
      <p:pic>
        <p:nvPicPr>
          <p:cNvPr id="4" name="Рисунок 3" descr="http://upload.wikimedia.org/wikipedia/commons/thumb/3/3d/Bolshevik_bombs.jpg/350px-Bolshevik_bombs.jpg">
            <a:hlinkClick r:id="rId2"/>
          </p:cNvPr>
          <p:cNvPicPr/>
          <p:nvPr/>
        </p:nvPicPr>
        <p:blipFill>
          <a:blip r:embed="rId3" cstate="print"/>
          <a:srcRect/>
          <a:stretch>
            <a:fillRect/>
          </a:stretch>
        </p:blipFill>
        <p:spPr bwMode="auto">
          <a:xfrm>
            <a:off x="5357818" y="3714752"/>
            <a:ext cx="3328035" cy="2722245"/>
          </a:xfrm>
          <a:prstGeom prst="rect">
            <a:avLst/>
          </a:prstGeom>
          <a:noFill/>
          <a:ln w="9525">
            <a:noFill/>
            <a:miter lim="800000"/>
            <a:headEnd/>
            <a:tailEnd/>
          </a:ln>
        </p:spPr>
      </p:pic>
      <p:pic>
        <p:nvPicPr>
          <p:cNvPr id="5" name="Рисунок 4" descr="история российского терроризма"/>
          <p:cNvPicPr/>
          <p:nvPr/>
        </p:nvPicPr>
        <p:blipFill>
          <a:blip r:embed="rId4" cstate="print"/>
          <a:srcRect/>
          <a:stretch>
            <a:fillRect/>
          </a:stretch>
        </p:blipFill>
        <p:spPr bwMode="auto">
          <a:xfrm>
            <a:off x="1142976" y="3000372"/>
            <a:ext cx="2786082" cy="32861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quarter" idx="10"/>
          </p:nvPr>
        </p:nvSpPr>
        <p:spPr>
          <a:xfrm>
            <a:off x="1214414" y="1357298"/>
            <a:ext cx="7000924" cy="4826000"/>
          </a:xfrm>
        </p:spPr>
        <p:txBody>
          <a:bodyPr/>
          <a:lstStyle/>
          <a:p>
            <a:r>
              <a:rPr lang="ru-RU" dirty="0" smtClean="0"/>
              <a:t>Во второй половине 1990-х терроризм вернулся в словарь русского человека.</a:t>
            </a:r>
            <a:endParaRPr lang="ru-RU" dirty="0"/>
          </a:p>
        </p:txBody>
      </p:sp>
      <p:pic>
        <p:nvPicPr>
          <p:cNvPr id="37890" name="Picture 2" descr="http://www.pravdabeslana.ru/doklad/foto/1.44.jpg"/>
          <p:cNvPicPr>
            <a:picLocks noChangeAspect="1" noChangeArrowheads="1"/>
          </p:cNvPicPr>
          <p:nvPr/>
        </p:nvPicPr>
        <p:blipFill>
          <a:blip r:embed="rId2" cstate="print"/>
          <a:srcRect/>
          <a:stretch>
            <a:fillRect/>
          </a:stretch>
        </p:blipFill>
        <p:spPr bwMode="auto">
          <a:xfrm>
            <a:off x="2571736" y="3143248"/>
            <a:ext cx="3905224" cy="2928918"/>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lstStyle/>
          <a:p>
            <a:r>
              <a:rPr lang="ru-RU" b="1" dirty="0" smtClean="0">
                <a:effectLst>
                  <a:glow rad="228600">
                    <a:schemeClr val="accent5">
                      <a:satMod val="175000"/>
                      <a:alpha val="40000"/>
                    </a:schemeClr>
                  </a:glow>
                </a:effectLst>
              </a:rPr>
              <a:t>Причины, </a:t>
            </a:r>
            <a:br>
              <a:rPr lang="ru-RU" b="1" dirty="0" smtClean="0">
                <a:effectLst>
                  <a:glow rad="228600">
                    <a:schemeClr val="accent5">
                      <a:satMod val="175000"/>
                      <a:alpha val="40000"/>
                    </a:schemeClr>
                  </a:glow>
                </a:effectLst>
              </a:rPr>
            </a:br>
            <a:r>
              <a:rPr lang="ru-RU" b="1" dirty="0" smtClean="0">
                <a:effectLst>
                  <a:glow rad="228600">
                    <a:schemeClr val="accent5">
                      <a:satMod val="175000"/>
                      <a:alpha val="40000"/>
                    </a:schemeClr>
                  </a:glow>
                </a:effectLst>
              </a:rPr>
              <a:t>порождающие  терроризм</a:t>
            </a:r>
            <a:endParaRPr lang="ru-RU" b="1" dirty="0">
              <a:effectLst>
                <a:glow rad="228600">
                  <a:schemeClr val="accent5">
                    <a:satMod val="175000"/>
                    <a:alpha val="40000"/>
                  </a:schemeClr>
                </a:glow>
              </a:effectLst>
            </a:endParaRPr>
          </a:p>
        </p:txBody>
      </p:sp>
      <p:sp>
        <p:nvSpPr>
          <p:cNvPr id="3" name="Текст 2"/>
          <p:cNvSpPr>
            <a:spLocks noGrp="1"/>
          </p:cNvSpPr>
          <p:nvPr>
            <p:ph type="body" sz="quarter" idx="10"/>
          </p:nvPr>
        </p:nvSpPr>
        <p:spPr>
          <a:xfrm>
            <a:off x="571472" y="1714488"/>
            <a:ext cx="8281987" cy="4826000"/>
          </a:xfrm>
        </p:spPr>
        <p:txBody>
          <a:bodyPr/>
          <a:lstStyle/>
          <a:p>
            <a:pPr marL="514350" indent="-514350">
              <a:buAutoNum type="arabicPeriod"/>
            </a:pPr>
            <a:r>
              <a:rPr lang="ru-RU" dirty="0" smtClean="0"/>
              <a:t>Политическая нестабильность в обществе</a:t>
            </a:r>
          </a:p>
          <a:p>
            <a:pPr marL="514350" indent="-514350">
              <a:buAutoNum type="arabicPeriod"/>
            </a:pPr>
            <a:r>
              <a:rPr lang="ru-RU" dirty="0" smtClean="0"/>
              <a:t>Кризис в экономике</a:t>
            </a:r>
          </a:p>
          <a:p>
            <a:pPr marL="514350" indent="-514350">
              <a:buAutoNum type="arabicPeriod"/>
            </a:pPr>
            <a:r>
              <a:rPr lang="ru-RU" dirty="0" smtClean="0"/>
              <a:t>Искажение общечеловеческих ценностей</a:t>
            </a:r>
          </a:p>
          <a:p>
            <a:pPr marL="514350" indent="-514350">
              <a:buAutoNum type="arabicPeriod"/>
            </a:pPr>
            <a:r>
              <a:rPr lang="ru-RU" dirty="0" smtClean="0"/>
              <a:t>Появление радикальных течений</a:t>
            </a:r>
          </a:p>
          <a:p>
            <a:pPr marL="514350" indent="-514350">
              <a:buAutoNum type="arabicPeriod"/>
            </a:pPr>
            <a:r>
              <a:rPr lang="ru-RU" dirty="0" smtClean="0"/>
              <a:t>Широкое распространение среди населения оружия</a:t>
            </a:r>
          </a:p>
          <a:p>
            <a:pPr marL="514350" indent="-514350">
              <a:buAutoNum type="arabicPeriod"/>
            </a:pPr>
            <a:r>
              <a:rPr lang="ru-RU" dirty="0" smtClean="0"/>
              <a:t>Извечный конфликт Запада и Востока </a:t>
            </a:r>
            <a:endParaRPr lang="ru-R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k4city.gov-vyatka.ru/upload/iblock/5a9/mrwmxqkubjlwqlewhano.jpg"/>
          <p:cNvPicPr>
            <a:picLocks noChangeAspect="1" noChangeArrowheads="1"/>
          </p:cNvPicPr>
          <p:nvPr/>
        </p:nvPicPr>
        <p:blipFill>
          <a:blip r:embed="rId2" cstate="print"/>
          <a:srcRect t="4221"/>
          <a:stretch>
            <a:fillRect/>
          </a:stretch>
        </p:blipFill>
        <p:spPr bwMode="auto">
          <a:xfrm>
            <a:off x="428596" y="714356"/>
            <a:ext cx="8291699" cy="5291140"/>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357298"/>
            <a:ext cx="8229600" cy="1143000"/>
          </a:xfrm>
        </p:spPr>
        <p:txBody>
          <a:bodyPr/>
          <a:lstStyle/>
          <a:p>
            <a:r>
              <a:rPr lang="ru-RU" dirty="0" smtClean="0"/>
              <a:t>Статья 205 УК РФ </a:t>
            </a:r>
            <a:endParaRPr lang="ru-RU" dirty="0"/>
          </a:p>
        </p:txBody>
      </p:sp>
      <p:sp>
        <p:nvSpPr>
          <p:cNvPr id="3" name="Текст 2"/>
          <p:cNvSpPr>
            <a:spLocks noGrp="1"/>
          </p:cNvSpPr>
          <p:nvPr>
            <p:ph type="body" sz="quarter" idx="10"/>
          </p:nvPr>
        </p:nvSpPr>
        <p:spPr>
          <a:xfrm>
            <a:off x="857224" y="2285992"/>
            <a:ext cx="7500991" cy="4084655"/>
          </a:xfrm>
        </p:spPr>
        <p:txBody>
          <a:bodyPr/>
          <a:lstStyle/>
          <a:p>
            <a:pPr algn="ctr"/>
            <a:r>
              <a:rPr lang="ru-RU" sz="2400" dirty="0" smtClean="0"/>
              <a:t> </a:t>
            </a:r>
            <a:r>
              <a:rPr lang="ru-RU" sz="2400" i="1" dirty="0" smtClean="0"/>
              <a:t>«Совершение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воздействия на принятие решения органами власти или международными организациями, а также угроза совершения указанных действий в тех же целях – наказываются лишением свободы на срок от восьми до двенадцати лет...»</a:t>
            </a:r>
            <a:endParaRPr lang="ru-RU" sz="2400" i="1" dirty="0"/>
          </a:p>
        </p:txBody>
      </p:sp>
      <p:sp>
        <p:nvSpPr>
          <p:cNvPr id="4" name="Заголовок 1"/>
          <p:cNvSpPr txBox="1">
            <a:spLocks/>
          </p:cNvSpPr>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mj-lt"/>
                <a:ea typeface="+mj-ea"/>
                <a:cs typeface="+mj-cs"/>
              </a:rPr>
              <a:t>Терроризм как преступное деяние</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143000"/>
          </a:xfrm>
        </p:spPr>
        <p:txBody>
          <a:bodyPr/>
          <a:lstStyle/>
          <a:p>
            <a:r>
              <a:rPr lang="ru-RU" dirty="0" smtClean="0"/>
              <a:t>Статья 206 УК РФ</a:t>
            </a:r>
            <a:endParaRPr lang="ru-RU" dirty="0"/>
          </a:p>
        </p:txBody>
      </p:sp>
      <p:sp>
        <p:nvSpPr>
          <p:cNvPr id="3" name="Текст 2"/>
          <p:cNvSpPr>
            <a:spLocks noGrp="1"/>
          </p:cNvSpPr>
          <p:nvPr>
            <p:ph type="body" sz="quarter" idx="10"/>
          </p:nvPr>
        </p:nvSpPr>
        <p:spPr>
          <a:xfrm>
            <a:off x="928661" y="1571612"/>
            <a:ext cx="7429553" cy="4826000"/>
          </a:xfrm>
        </p:spPr>
        <p:txBody>
          <a:bodyPr/>
          <a:lstStyle/>
          <a:p>
            <a:pPr algn="ctr"/>
            <a:r>
              <a:rPr lang="ru-RU" i="1" dirty="0" smtClean="0"/>
              <a:t>«Захват или удержание лица в качестве заложника, совершенные в целях понуждения государства, организации или граждан совершить какое-либо действие воздержаться от совершения какого-либо действия как условия освобождения заложника, наказываются лишением свободы на срок от 5 до 10 лет»</a:t>
            </a:r>
            <a:endParaRPr lang="ru-RU" i="1"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Статья 207 </a:t>
            </a:r>
            <a:endParaRPr lang="ru-RU" dirty="0"/>
          </a:p>
        </p:txBody>
      </p:sp>
      <p:sp>
        <p:nvSpPr>
          <p:cNvPr id="3" name="Текст 2"/>
          <p:cNvSpPr>
            <a:spLocks noGrp="1"/>
          </p:cNvSpPr>
          <p:nvPr>
            <p:ph type="body" sz="quarter" idx="10"/>
          </p:nvPr>
        </p:nvSpPr>
        <p:spPr>
          <a:xfrm>
            <a:off x="500034" y="1428736"/>
            <a:ext cx="8281987" cy="4826000"/>
          </a:xfrm>
        </p:spPr>
        <p:txBody>
          <a:bodyPr/>
          <a:lstStyle/>
          <a:p>
            <a:pPr algn="ctr"/>
            <a:r>
              <a:rPr lang="ru-RU" sz="2400" i="1" dirty="0" smtClean="0"/>
              <a:t>«Заведомо ложное сообщение о готовящихся взрыве,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последствий, – наказывается штрафом в размере до двухсот тысяч рублей или в размере заработной платы или иного дохода осужденного за период до восемнадцати месяцев, либо исправительными работами на срок от одного года до двух лет, либо арестом на срок от трех до шести месяцев, либо лишением свободы на срок до трех лет»</a:t>
            </a:r>
            <a:endParaRPr lang="ru-RU" sz="2400" i="1"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p:txBody>
          <a:bodyPr/>
          <a:lstStyle/>
          <a:p>
            <a:pPr algn="ctr"/>
            <a:r>
              <a:rPr lang="ru-RU" sz="4400" b="1" dirty="0" smtClean="0"/>
              <a:t>Федеральный закон </a:t>
            </a:r>
          </a:p>
          <a:p>
            <a:pPr algn="ctr"/>
            <a:r>
              <a:rPr lang="ru-RU" sz="4400" b="1" dirty="0" smtClean="0"/>
              <a:t>от 6 марта 2006 г. N 35-ФЗ</a:t>
            </a:r>
            <a:br>
              <a:rPr lang="ru-RU" sz="4400" b="1" dirty="0" smtClean="0"/>
            </a:br>
            <a:r>
              <a:rPr lang="ru-RU" sz="4400" b="1" dirty="0" smtClean="0"/>
              <a:t>"О противодействии терроризму"</a:t>
            </a:r>
            <a:endParaRPr lang="ru-RU" sz="4400" dirty="0" smtClean="0"/>
          </a:p>
          <a:p>
            <a:pPr algn="ctr"/>
            <a:endParaRPr lang="ru-RU" sz="44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zaks.ru/f/images/article/analytics/2009/mititng_terror4.jpg"/>
          <p:cNvPicPr>
            <a:picLocks noChangeAspect="1" noChangeArrowheads="1"/>
          </p:cNvPicPr>
          <p:nvPr/>
        </p:nvPicPr>
        <p:blipFill>
          <a:blip r:embed="rId2" cstate="print"/>
          <a:srcRect/>
          <a:stretch>
            <a:fillRect/>
          </a:stretch>
        </p:blipFill>
        <p:spPr bwMode="auto">
          <a:xfrm>
            <a:off x="571472" y="714356"/>
            <a:ext cx="8072494" cy="5373254"/>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Социологический опрос</a:t>
            </a:r>
            <a:endParaRPr lang="ru-RU" dirty="0"/>
          </a:p>
        </p:txBody>
      </p:sp>
      <p:sp>
        <p:nvSpPr>
          <p:cNvPr id="3" name="Текст 2"/>
          <p:cNvSpPr>
            <a:spLocks noGrp="1"/>
          </p:cNvSpPr>
          <p:nvPr>
            <p:ph type="body" sz="quarter" idx="10"/>
          </p:nvPr>
        </p:nvSpPr>
        <p:spPr/>
        <p:txBody>
          <a:bodyPr/>
          <a:lstStyle/>
          <a:p>
            <a:pPr algn="ctr"/>
            <a:r>
              <a:rPr lang="ru-RU" sz="4800" b="1" dirty="0" smtClean="0"/>
              <a:t>ВОСПРИЯТИЕ ТЕРРОРИЗМА В СТУДЕНЧЕСКОЙ СРЕДЕ</a:t>
            </a:r>
            <a:endParaRPr lang="ru-RU" sz="4800" dirty="0" smtClean="0"/>
          </a:p>
          <a:p>
            <a:pPr algn="ctr"/>
            <a:endParaRPr lang="ru-RU" sz="48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1500174"/>
            <a:ext cx="8229600" cy="1143000"/>
          </a:xfrm>
        </p:spPr>
        <p:txBody>
          <a:bodyPr/>
          <a:lstStyle/>
          <a:p>
            <a:pPr algn="r"/>
            <a:r>
              <a:rPr lang="ru-RU" sz="5400" i="1" dirty="0" smtClean="0"/>
              <a:t>«Терроризм –</a:t>
            </a:r>
            <a:br>
              <a:rPr lang="ru-RU" sz="5400" i="1" dirty="0" smtClean="0"/>
            </a:br>
            <a:r>
              <a:rPr lang="ru-RU" sz="5400" i="1" dirty="0" smtClean="0"/>
              <a:t> главная угроза безопасности человечества в </a:t>
            </a:r>
            <a:r>
              <a:rPr lang="en-US" sz="5400" i="1" dirty="0" smtClean="0"/>
              <a:t>XXI</a:t>
            </a:r>
            <a:r>
              <a:rPr lang="ru-RU" sz="5400" i="1" dirty="0" smtClean="0"/>
              <a:t> веке»</a:t>
            </a:r>
            <a:r>
              <a:rPr lang="ru-RU" sz="4800" i="1" dirty="0" smtClean="0"/>
              <a:t/>
            </a:r>
            <a:br>
              <a:rPr lang="ru-RU" sz="4800" i="1" dirty="0" smtClean="0"/>
            </a:br>
            <a:r>
              <a:rPr lang="ru-RU" sz="5400" i="1" dirty="0" smtClean="0"/>
              <a:t>В.В. Путин</a:t>
            </a:r>
            <a:endParaRPr lang="ru-RU" sz="4800" i="1"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Основные угрозы современности</a:t>
            </a:r>
            <a:endParaRPr lang="ru-RU" dirty="0"/>
          </a:p>
        </p:txBody>
      </p:sp>
      <p:graphicFrame>
        <p:nvGraphicFramePr>
          <p:cNvPr id="4" name="Таблица 3"/>
          <p:cNvGraphicFramePr>
            <a:graphicFrameLocks noGrp="1"/>
          </p:cNvGraphicFramePr>
          <p:nvPr/>
        </p:nvGraphicFramePr>
        <p:xfrm>
          <a:off x="428597" y="1575232"/>
          <a:ext cx="8358244" cy="4403420"/>
        </p:xfrm>
        <a:graphic>
          <a:graphicData uri="http://schemas.openxmlformats.org/drawingml/2006/table">
            <a:tbl>
              <a:tblPr>
                <a:tableStyleId>{3C2FFA5D-87B4-456A-9821-1D502468CF0F}</a:tableStyleId>
              </a:tblPr>
              <a:tblGrid>
                <a:gridCol w="6361142"/>
                <a:gridCol w="962272"/>
                <a:gridCol w="1034830"/>
              </a:tblGrid>
              <a:tr h="309311">
                <a:tc>
                  <a:txBody>
                    <a:bodyPr/>
                    <a:lstStyle/>
                    <a:p>
                      <a:pPr algn="just">
                        <a:lnSpc>
                          <a:spcPct val="115000"/>
                        </a:lnSpc>
                        <a:spcAft>
                          <a:spcPts val="1000"/>
                        </a:spcAft>
                      </a:pPr>
                      <a:r>
                        <a:rPr lang="ru-RU" sz="2400" dirty="0"/>
                        <a:t>1.     СПИД</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8</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12%</a:t>
                      </a:r>
                      <a:endParaRPr lang="ru-RU" sz="2400">
                        <a:latin typeface="Calibri"/>
                        <a:ea typeface="Times New Roman"/>
                        <a:cs typeface="Times New Roman"/>
                      </a:endParaRPr>
                    </a:p>
                  </a:txBody>
                  <a:tcPr marL="9525" marR="9525" marT="9525" marB="9525" anchor="ctr"/>
                </a:tc>
              </a:tr>
              <a:tr h="309311">
                <a:tc>
                  <a:txBody>
                    <a:bodyPr/>
                    <a:lstStyle/>
                    <a:p>
                      <a:pPr algn="just">
                        <a:lnSpc>
                          <a:spcPct val="115000"/>
                        </a:lnSpc>
                        <a:spcAft>
                          <a:spcPts val="1000"/>
                        </a:spcAft>
                      </a:pPr>
                      <a:r>
                        <a:rPr lang="ru-RU" sz="2400" dirty="0"/>
                        <a:t>2.     Бедность</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5</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7%</a:t>
                      </a:r>
                      <a:endParaRPr lang="ru-RU" sz="2400">
                        <a:latin typeface="Calibri"/>
                        <a:ea typeface="Times New Roman"/>
                        <a:cs typeface="Times New Roman"/>
                      </a:endParaRPr>
                    </a:p>
                  </a:txBody>
                  <a:tcPr marL="9525" marR="9525" marT="9525" marB="9525" anchor="ctr"/>
                </a:tc>
              </a:tr>
              <a:tr h="590807">
                <a:tc>
                  <a:txBody>
                    <a:bodyPr/>
                    <a:lstStyle/>
                    <a:p>
                      <a:pPr algn="just">
                        <a:lnSpc>
                          <a:spcPct val="115000"/>
                        </a:lnSpc>
                        <a:spcAft>
                          <a:spcPts val="1000"/>
                        </a:spcAft>
                      </a:pPr>
                      <a:r>
                        <a:rPr lang="ru-RU" sz="2400" dirty="0"/>
                        <a:t>3.     Глобальное потепление</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10</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15%</a:t>
                      </a:r>
                      <a:endParaRPr lang="ru-RU" sz="2400">
                        <a:latin typeface="Calibri"/>
                        <a:ea typeface="Times New Roman"/>
                        <a:cs typeface="Times New Roman"/>
                      </a:endParaRPr>
                    </a:p>
                  </a:txBody>
                  <a:tcPr marL="9525" marR="9525" marT="9525" marB="9525" anchor="ctr"/>
                </a:tc>
              </a:tr>
              <a:tr h="309311">
                <a:tc>
                  <a:txBody>
                    <a:bodyPr/>
                    <a:lstStyle/>
                    <a:p>
                      <a:pPr algn="just">
                        <a:lnSpc>
                          <a:spcPct val="115000"/>
                        </a:lnSpc>
                        <a:spcAft>
                          <a:spcPts val="1000"/>
                        </a:spcAft>
                      </a:pPr>
                      <a:r>
                        <a:rPr lang="ru-RU" sz="2400" dirty="0"/>
                        <a:t>4.     Терроризм</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12</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18%</a:t>
                      </a:r>
                      <a:endParaRPr lang="ru-RU" sz="2400" dirty="0">
                        <a:latin typeface="Calibri"/>
                        <a:ea typeface="Times New Roman"/>
                        <a:cs typeface="Times New Roman"/>
                      </a:endParaRPr>
                    </a:p>
                  </a:txBody>
                  <a:tcPr marL="9525" marR="9525" marT="9525" marB="9525" anchor="ctr"/>
                </a:tc>
              </a:tr>
              <a:tr h="872303">
                <a:tc>
                  <a:txBody>
                    <a:bodyPr/>
                    <a:lstStyle/>
                    <a:p>
                      <a:pPr algn="l">
                        <a:lnSpc>
                          <a:spcPct val="115000"/>
                        </a:lnSpc>
                        <a:spcAft>
                          <a:spcPts val="1000"/>
                        </a:spcAft>
                      </a:pPr>
                      <a:r>
                        <a:rPr lang="ru-RU" sz="2400" dirty="0"/>
                        <a:t>5.     Разрыв между богатыми и бедными странами</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6</a:t>
                      </a:r>
                      <a:endParaRPr lang="ru-RU" sz="240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9%</a:t>
                      </a:r>
                      <a:endParaRPr lang="ru-RU" sz="2400" dirty="0">
                        <a:latin typeface="Calibri"/>
                        <a:ea typeface="Times New Roman"/>
                        <a:cs typeface="Times New Roman"/>
                      </a:endParaRPr>
                    </a:p>
                  </a:txBody>
                  <a:tcPr marL="9525" marR="9525" marT="9525" marB="9525" anchor="ctr"/>
                </a:tc>
              </a:tr>
              <a:tr h="590807">
                <a:tc>
                  <a:txBody>
                    <a:bodyPr/>
                    <a:lstStyle/>
                    <a:p>
                      <a:pPr algn="just">
                        <a:lnSpc>
                          <a:spcPct val="115000"/>
                        </a:lnSpc>
                        <a:spcAft>
                          <a:spcPts val="1000"/>
                        </a:spcAft>
                      </a:pPr>
                      <a:r>
                        <a:rPr lang="ru-RU" sz="2400" dirty="0"/>
                        <a:t>6.     </a:t>
                      </a:r>
                      <a:r>
                        <a:rPr lang="ru-RU" sz="2400" dirty="0" err="1"/>
                        <a:t>Исчерпываемость</a:t>
                      </a:r>
                      <a:r>
                        <a:rPr lang="ru-RU" sz="2400" dirty="0"/>
                        <a:t> ресурсов</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11</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16%</a:t>
                      </a:r>
                      <a:endParaRPr lang="ru-RU" sz="2400" dirty="0">
                        <a:latin typeface="Calibri"/>
                        <a:ea typeface="Times New Roman"/>
                        <a:cs typeface="Times New Roman"/>
                      </a:endParaRPr>
                    </a:p>
                  </a:txBody>
                  <a:tcPr marL="9525" marR="9525" marT="9525" marB="9525" anchor="ctr"/>
                </a:tc>
              </a:tr>
              <a:tr h="309311">
                <a:tc>
                  <a:txBody>
                    <a:bodyPr/>
                    <a:lstStyle/>
                    <a:p>
                      <a:pPr algn="just">
                        <a:lnSpc>
                          <a:spcPct val="115000"/>
                        </a:lnSpc>
                        <a:spcAft>
                          <a:spcPts val="1000"/>
                        </a:spcAft>
                      </a:pPr>
                      <a:r>
                        <a:rPr lang="ru-RU" sz="2400"/>
                        <a:t>7.     Третья мировая война</a:t>
                      </a:r>
                      <a:endParaRPr lang="ru-RU" sz="240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8</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12%</a:t>
                      </a:r>
                      <a:endParaRPr lang="ru-RU" sz="2400" dirty="0">
                        <a:latin typeface="Calibri"/>
                        <a:ea typeface="Times New Roman"/>
                        <a:cs typeface="Times New Roman"/>
                      </a:endParaRPr>
                    </a:p>
                  </a:txBody>
                  <a:tcPr marL="9525" marR="9525" marT="9525" marB="9525" anchor="ctr"/>
                </a:tc>
              </a:tr>
              <a:tr h="590807">
                <a:tc>
                  <a:txBody>
                    <a:bodyPr/>
                    <a:lstStyle/>
                    <a:p>
                      <a:pPr algn="just">
                        <a:lnSpc>
                          <a:spcPct val="115000"/>
                        </a:lnSpc>
                        <a:spcAft>
                          <a:spcPts val="1000"/>
                        </a:spcAft>
                      </a:pPr>
                      <a:r>
                        <a:rPr lang="ru-RU" sz="2400"/>
                        <a:t>8.     Угроза со стороны мусульман</a:t>
                      </a:r>
                      <a:endParaRPr lang="ru-RU" sz="240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8</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12%</a:t>
                      </a:r>
                      <a:endParaRPr lang="ru-RU" sz="2400" dirty="0">
                        <a:latin typeface="Calibri"/>
                        <a:ea typeface="Times New Roman"/>
                        <a:cs typeface="Times New Roman"/>
                      </a:endParaRPr>
                    </a:p>
                  </a:txBody>
                  <a:tcPr marL="9525" marR="9525" marT="9525" marB="9525" anchor="ctr"/>
                </a:tc>
              </a:tr>
            </a:tbl>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Считаете ли Вы, что терроризм угрожает Вам лично?</a:t>
            </a:r>
            <a:endParaRPr lang="ru-RU" dirty="0"/>
          </a:p>
        </p:txBody>
      </p:sp>
      <p:graphicFrame>
        <p:nvGraphicFramePr>
          <p:cNvPr id="5" name="Диаграмма 4"/>
          <p:cNvGraphicFramePr/>
          <p:nvPr/>
        </p:nvGraphicFramePr>
        <p:xfrm>
          <a:off x="1071538" y="1643050"/>
          <a:ext cx="7358114"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Движущие мотивы террористов</a:t>
            </a:r>
            <a:endParaRPr lang="ru-RU" dirty="0"/>
          </a:p>
        </p:txBody>
      </p:sp>
      <p:graphicFrame>
        <p:nvGraphicFramePr>
          <p:cNvPr id="4" name="Диаграмма 3"/>
          <p:cNvGraphicFramePr/>
          <p:nvPr/>
        </p:nvGraphicFramePr>
        <p:xfrm>
          <a:off x="0" y="1357298"/>
          <a:ext cx="9144000"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Кто несет основную вину за терроризм и конкретные теракты?</a:t>
            </a:r>
            <a:endParaRPr lang="ru-RU" dirty="0"/>
          </a:p>
        </p:txBody>
      </p:sp>
      <p:graphicFrame>
        <p:nvGraphicFramePr>
          <p:cNvPr id="4" name="Диаграмма 3"/>
          <p:cNvGraphicFramePr/>
          <p:nvPr/>
        </p:nvGraphicFramePr>
        <p:xfrm>
          <a:off x="500034" y="1397000"/>
          <a:ext cx="8072494" cy="4389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Кто такой террорист?</a:t>
            </a:r>
            <a:endParaRPr lang="ru-RU" b="1" dirty="0"/>
          </a:p>
        </p:txBody>
      </p:sp>
      <p:graphicFrame>
        <p:nvGraphicFramePr>
          <p:cNvPr id="4" name="Таблица 3"/>
          <p:cNvGraphicFramePr>
            <a:graphicFrameLocks noGrp="1"/>
          </p:cNvGraphicFramePr>
          <p:nvPr/>
        </p:nvGraphicFramePr>
        <p:xfrm>
          <a:off x="285720" y="1704411"/>
          <a:ext cx="8643999" cy="4857783"/>
        </p:xfrm>
        <a:graphic>
          <a:graphicData uri="http://schemas.openxmlformats.org/drawingml/2006/table">
            <a:tbl>
              <a:tblPr>
                <a:tableStyleId>{3C2FFA5D-87B4-456A-9821-1D502468CF0F}</a:tableStyleId>
              </a:tblPr>
              <a:tblGrid>
                <a:gridCol w="4294733"/>
                <a:gridCol w="1373453"/>
                <a:gridCol w="1373453"/>
                <a:gridCol w="1602360"/>
              </a:tblGrid>
              <a:tr h="669648">
                <a:tc>
                  <a:txBody>
                    <a:bodyPr/>
                    <a:lstStyle/>
                    <a:p>
                      <a:pPr algn="ctr">
                        <a:lnSpc>
                          <a:spcPct val="115000"/>
                        </a:lnSpc>
                        <a:spcAft>
                          <a:spcPts val="1000"/>
                        </a:spcAft>
                      </a:pPr>
                      <a:r>
                        <a:rPr lang="ru-RU" sz="1800" b="1" dirty="0"/>
                        <a:t>Утверждение</a:t>
                      </a:r>
                      <a:endParaRPr lang="ru-RU" sz="18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1800" b="1" dirty="0"/>
                        <a:t>Согласен (%)</a:t>
                      </a:r>
                      <a:endParaRPr lang="ru-RU" sz="18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1800" b="1" dirty="0"/>
                        <a:t>Не согласен (%)</a:t>
                      </a:r>
                      <a:endParaRPr lang="ru-RU" sz="18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1800" b="1" dirty="0"/>
                        <a:t>Затрудняюсь ответить (%)</a:t>
                      </a:r>
                      <a:endParaRPr lang="ru-RU" sz="1800" b="1" dirty="0">
                        <a:latin typeface="Calibri"/>
                        <a:ea typeface="Times New Roman"/>
                        <a:cs typeface="Times New Roman"/>
                      </a:endParaRPr>
                    </a:p>
                  </a:txBody>
                  <a:tcPr marL="9525" marR="9525" marT="9525" marB="9525" anchor="ctr"/>
                </a:tc>
              </a:tr>
              <a:tr h="967269">
                <a:tc>
                  <a:txBody>
                    <a:bodyPr/>
                    <a:lstStyle/>
                    <a:p>
                      <a:pPr algn="l">
                        <a:lnSpc>
                          <a:spcPct val="115000"/>
                        </a:lnSpc>
                        <a:spcAft>
                          <a:spcPts val="1000"/>
                        </a:spcAft>
                      </a:pPr>
                      <a:r>
                        <a:rPr lang="ru-RU" sz="2400" dirty="0" smtClean="0"/>
                        <a:t>Большая </a:t>
                      </a:r>
                      <a:r>
                        <a:rPr lang="ru-RU" sz="2400" dirty="0"/>
                        <a:t>часть террористов психи и маньяки</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17</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b="1" dirty="0"/>
                        <a:t>48</a:t>
                      </a:r>
                      <a:endParaRPr lang="ru-RU" sz="24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34</a:t>
                      </a:r>
                      <a:endParaRPr lang="ru-RU" sz="2400">
                        <a:latin typeface="Calibri"/>
                        <a:ea typeface="Times New Roman"/>
                        <a:cs typeface="Times New Roman"/>
                      </a:endParaRPr>
                    </a:p>
                  </a:txBody>
                  <a:tcPr marL="9525" marR="9525" marT="9525" marB="9525" anchor="ctr"/>
                </a:tc>
              </a:tr>
              <a:tr h="967269">
                <a:tc>
                  <a:txBody>
                    <a:bodyPr/>
                    <a:lstStyle/>
                    <a:p>
                      <a:pPr algn="l">
                        <a:lnSpc>
                          <a:spcPct val="115000"/>
                        </a:lnSpc>
                        <a:spcAft>
                          <a:spcPts val="1000"/>
                        </a:spcAft>
                      </a:pPr>
                      <a:r>
                        <a:rPr lang="ru-RU" sz="2400" dirty="0" smtClean="0"/>
                        <a:t>Террорист </a:t>
                      </a:r>
                      <a:r>
                        <a:rPr lang="ru-RU" sz="2400" dirty="0"/>
                        <a:t>– это нормальный человек</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7</a:t>
                      </a:r>
                      <a:endParaRPr lang="ru-RU" sz="240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b="1" dirty="0"/>
                        <a:t>59</a:t>
                      </a:r>
                      <a:endParaRPr lang="ru-RU" sz="24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a:t>34</a:t>
                      </a:r>
                      <a:endParaRPr lang="ru-RU" sz="2400">
                        <a:latin typeface="Calibri"/>
                        <a:ea typeface="Times New Roman"/>
                        <a:cs typeface="Times New Roman"/>
                      </a:endParaRPr>
                    </a:p>
                  </a:txBody>
                  <a:tcPr marL="9525" marR="9525" marT="9525" marB="9525" anchor="ctr"/>
                </a:tc>
              </a:tr>
              <a:tr h="967269">
                <a:tc>
                  <a:txBody>
                    <a:bodyPr/>
                    <a:lstStyle/>
                    <a:p>
                      <a:pPr algn="l">
                        <a:lnSpc>
                          <a:spcPct val="115000"/>
                        </a:lnSpc>
                        <a:spcAft>
                          <a:spcPts val="1000"/>
                        </a:spcAft>
                      </a:pPr>
                      <a:r>
                        <a:rPr lang="ru-RU" sz="2400" dirty="0" smtClean="0"/>
                        <a:t>Террорист </a:t>
                      </a:r>
                      <a:r>
                        <a:rPr lang="ru-RU" sz="2400" dirty="0"/>
                        <a:t>это - воин, ведущий войну</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b="1" dirty="0"/>
                        <a:t>41</a:t>
                      </a:r>
                      <a:endParaRPr lang="ru-RU" sz="24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31</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28</a:t>
                      </a:r>
                      <a:endParaRPr lang="ru-RU" sz="2400" dirty="0">
                        <a:latin typeface="Calibri"/>
                        <a:ea typeface="Times New Roman"/>
                        <a:cs typeface="Times New Roman"/>
                      </a:endParaRPr>
                    </a:p>
                  </a:txBody>
                  <a:tcPr marL="9525" marR="9525" marT="9525" marB="9525" anchor="ctr"/>
                </a:tc>
              </a:tr>
              <a:tr h="1286328">
                <a:tc>
                  <a:txBody>
                    <a:bodyPr/>
                    <a:lstStyle/>
                    <a:p>
                      <a:pPr algn="l">
                        <a:lnSpc>
                          <a:spcPct val="115000"/>
                        </a:lnSpc>
                        <a:spcAft>
                          <a:spcPts val="1000"/>
                        </a:spcAft>
                      </a:pPr>
                      <a:r>
                        <a:rPr lang="ru-RU" sz="2400" dirty="0" smtClean="0"/>
                        <a:t>Террорист </a:t>
                      </a:r>
                      <a:r>
                        <a:rPr lang="ru-RU" sz="2400" dirty="0"/>
                        <a:t>это - преступник, совершающий преступление</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b="1" dirty="0"/>
                        <a:t>83</a:t>
                      </a:r>
                      <a:endParaRPr lang="ru-RU" sz="2400" b="1"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7</a:t>
                      </a:r>
                      <a:endParaRPr lang="ru-RU" sz="2400" dirty="0">
                        <a:latin typeface="Calibri"/>
                        <a:ea typeface="Times New Roman"/>
                        <a:cs typeface="Times New Roman"/>
                      </a:endParaRPr>
                    </a:p>
                  </a:txBody>
                  <a:tcPr marL="9525" marR="9525" marT="9525" marB="9525" anchor="ctr"/>
                </a:tc>
                <a:tc>
                  <a:txBody>
                    <a:bodyPr/>
                    <a:lstStyle/>
                    <a:p>
                      <a:pPr algn="ctr">
                        <a:lnSpc>
                          <a:spcPct val="115000"/>
                        </a:lnSpc>
                        <a:spcAft>
                          <a:spcPts val="1000"/>
                        </a:spcAft>
                      </a:pPr>
                      <a:r>
                        <a:rPr lang="ru-RU" sz="2400" dirty="0"/>
                        <a:t>10</a:t>
                      </a:r>
                      <a:endParaRPr lang="ru-RU" sz="2400" dirty="0">
                        <a:latin typeface="Calibri"/>
                        <a:ea typeface="Times New Roman"/>
                        <a:cs typeface="Times New Roman"/>
                      </a:endParaRPr>
                    </a:p>
                  </a:txBody>
                  <a:tcPr marL="9525" marR="9525" marT="9525" marB="9525" anchor="ctr"/>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Методы борьбы с терроризмом</a:t>
            </a:r>
            <a:endParaRPr lang="ru-RU" dirty="0"/>
          </a:p>
        </p:txBody>
      </p:sp>
      <p:graphicFrame>
        <p:nvGraphicFramePr>
          <p:cNvPr id="4" name="Диаграмма 3"/>
          <p:cNvGraphicFramePr/>
          <p:nvPr/>
        </p:nvGraphicFramePr>
        <p:xfrm>
          <a:off x="214282" y="1397000"/>
          <a:ext cx="8715436" cy="4603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285992"/>
            <a:ext cx="8229600" cy="1143000"/>
          </a:xfrm>
        </p:spPr>
        <p:txBody>
          <a:bodyPr>
            <a:normAutofit fontScale="90000"/>
          </a:bodyPr>
          <a:lstStyle/>
          <a:p>
            <a:r>
              <a:rPr lang="ru-RU" dirty="0" smtClean="0"/>
              <a:t>Большинство взрослых считают террористов бандитами.</a:t>
            </a:r>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Психологический портрет террориста</a:t>
            </a:r>
            <a:endParaRPr lang="ru-RU" b="1" dirty="0"/>
          </a:p>
        </p:txBody>
      </p:sp>
      <p:pic>
        <p:nvPicPr>
          <p:cNvPr id="76802" name="Picture 2" descr="http://intelligence.businesslive.ro/wp-content/uploads/2010/06/What-makes-a-terrorist2.jpg"/>
          <p:cNvPicPr>
            <a:picLocks noChangeAspect="1" noChangeArrowheads="1"/>
          </p:cNvPicPr>
          <p:nvPr/>
        </p:nvPicPr>
        <p:blipFill>
          <a:blip r:embed="rId2" cstate="print"/>
          <a:srcRect/>
          <a:stretch>
            <a:fillRect/>
          </a:stretch>
        </p:blipFill>
        <p:spPr bwMode="auto">
          <a:xfrm>
            <a:off x="2786050" y="2071678"/>
            <a:ext cx="3467100" cy="4333875"/>
          </a:xfrm>
          <a:prstGeom prst="rect">
            <a:avLst/>
          </a:prstGeo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85992"/>
            <a:ext cx="8229600" cy="1143000"/>
          </a:xfrm>
        </p:spPr>
        <p:txBody>
          <a:bodyPr/>
          <a:lstStyle/>
          <a:p>
            <a:r>
              <a:rPr lang="ru-RU" sz="7200" dirty="0" smtClean="0"/>
              <a:t>Как не стать жертвой теракта?</a:t>
            </a:r>
            <a:endParaRPr lang="ru-RU" sz="7200"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p:txBody>
          <a:bodyPr/>
          <a:lstStyle/>
          <a:p>
            <a:endParaRPr lang="ru-RU" dirty="0"/>
          </a:p>
        </p:txBody>
      </p:sp>
      <p:pic>
        <p:nvPicPr>
          <p:cNvPr id="4" name="террор.wmv">
            <a:hlinkClick r:id="" action="ppaction://media"/>
          </p:cNvPr>
          <p:cNvPicPr>
            <a:picLocks noRot="1" noChangeAspect="1"/>
          </p:cNvPicPr>
          <p:nvPr>
            <a:videoFile r:link="rId1"/>
          </p:nvPr>
        </p:nvPicPr>
        <p:blipFill>
          <a:blip r:embed="rId3" cstate="print"/>
          <a:stretch>
            <a:fillRect/>
          </a:stretch>
        </p:blipFill>
        <p:spPr>
          <a:xfrm>
            <a:off x="0" y="0"/>
            <a:ext cx="9144000" cy="677820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3" name="мазничко 1.wmv">
            <a:hlinkClick r:id="" action="ppaction://media"/>
          </p:cNvPr>
          <p:cNvPicPr>
            <a:picLocks noRot="1" noChangeAspect="1"/>
          </p:cNvPicPr>
          <p:nvPr>
            <a:videoFile r:link="rId1"/>
          </p:nvPr>
        </p:nvPicPr>
        <p:blipFill>
          <a:blip r:embed="rId3" cstate="print"/>
          <a:stretch>
            <a:fillRect/>
          </a:stretch>
        </p:blipFill>
        <p:spPr>
          <a:xfrm>
            <a:off x="1143000" y="1143000"/>
            <a:ext cx="6858000" cy="4572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85992"/>
            <a:ext cx="8229600" cy="1143000"/>
          </a:xfrm>
        </p:spPr>
        <p:txBody>
          <a:bodyPr/>
          <a:lstStyle/>
          <a:p>
            <a:r>
              <a:rPr lang="ru-RU" sz="7200" dirty="0" smtClean="0"/>
              <a:t>Методы борьбы с терроризмом</a:t>
            </a:r>
            <a:endParaRPr lang="ru-RU" sz="7200"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http://www.cityvisitor.co.uk/assets/user/50002/community.jpg"/>
          <p:cNvPicPr>
            <a:picLocks noChangeAspect="1" noChangeArrowheads="1"/>
          </p:cNvPicPr>
          <p:nvPr/>
        </p:nvPicPr>
        <p:blipFill>
          <a:blip r:embed="rId2" cstate="print"/>
          <a:srcRect/>
          <a:stretch>
            <a:fillRect/>
          </a:stretch>
        </p:blipFill>
        <p:spPr bwMode="auto">
          <a:xfrm>
            <a:off x="-428660" y="0"/>
            <a:ext cx="10297294" cy="6858000"/>
          </a:xfrm>
          <a:prstGeom prst="rect">
            <a:avLst/>
          </a:prstGeom>
          <a:noFill/>
        </p:spPr>
      </p:pic>
      <p:sp>
        <p:nvSpPr>
          <p:cNvPr id="2" name="Заголовок 1"/>
          <p:cNvSpPr>
            <a:spLocks noGrp="1"/>
          </p:cNvSpPr>
          <p:nvPr>
            <p:ph type="title"/>
          </p:nvPr>
        </p:nvSpPr>
        <p:spPr>
          <a:xfrm>
            <a:off x="642910" y="2214554"/>
            <a:ext cx="8229600" cy="1143000"/>
          </a:xfrm>
        </p:spPr>
        <p:txBody>
          <a:bodyPr/>
          <a:lstStyle/>
          <a:p>
            <a:r>
              <a:rPr lang="ru-RU" sz="8000" b="1" dirty="0" smtClean="0">
                <a:ln w="10541" cmpd="sng">
                  <a:solidFill>
                    <a:schemeClr val="accent1">
                      <a:shade val="88000"/>
                      <a:satMod val="110000"/>
                    </a:schemeClr>
                  </a:solidFill>
                  <a:prstDash val="solid"/>
                </a:ln>
                <a:solidFill>
                  <a:schemeClr val="accent1">
                    <a:lumMod val="50000"/>
                  </a:schemeClr>
                </a:solidFill>
              </a:rPr>
              <a:t>Молодежь против терроризма!</a:t>
            </a:r>
            <a:endParaRPr lang="ru-RU" sz="8000" b="1" dirty="0">
              <a:ln w="10541" cmpd="sng">
                <a:solidFill>
                  <a:schemeClr val="accent1">
                    <a:shade val="88000"/>
                    <a:satMod val="110000"/>
                  </a:schemeClr>
                </a:solidFill>
                <a:prstDash val="solid"/>
              </a:ln>
              <a:solidFill>
                <a:schemeClr val="accent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гражданского форума:</a:t>
            </a:r>
            <a:endParaRPr lang="ru-RU" dirty="0"/>
          </a:p>
        </p:txBody>
      </p:sp>
      <p:sp>
        <p:nvSpPr>
          <p:cNvPr id="3" name="Текст 2"/>
          <p:cNvSpPr>
            <a:spLocks noGrp="1"/>
          </p:cNvSpPr>
          <p:nvPr>
            <p:ph type="body" sz="quarter" idx="10"/>
          </p:nvPr>
        </p:nvSpPr>
        <p:spPr>
          <a:xfrm>
            <a:off x="611188" y="1916832"/>
            <a:ext cx="8281987" cy="4825281"/>
          </a:xfrm>
        </p:spPr>
        <p:txBody>
          <a:bodyPr/>
          <a:lstStyle/>
          <a:p>
            <a:pPr marL="514350" indent="-514350">
              <a:buAutoNum type="arabicPeriod"/>
            </a:pPr>
            <a:r>
              <a:rPr lang="ru-RU" sz="2800" dirty="0" smtClean="0"/>
              <a:t>Проводить разъяснительно – пропагандистскую работу среди населения</a:t>
            </a:r>
          </a:p>
          <a:p>
            <a:pPr marL="514350" indent="-514350">
              <a:buAutoNum type="arabicPeriod"/>
            </a:pPr>
            <a:r>
              <a:rPr lang="ru-RU" sz="2800" dirty="0" smtClean="0"/>
              <a:t>Усовершенствовать антитеррористическое законодательство</a:t>
            </a:r>
          </a:p>
          <a:p>
            <a:pPr marL="514350" indent="-514350">
              <a:buAutoNum type="arabicPeriod"/>
            </a:pPr>
            <a:r>
              <a:rPr lang="ru-RU" sz="2800" dirty="0" smtClean="0"/>
              <a:t>Прививать общечеловеческие ценности с детства</a:t>
            </a:r>
          </a:p>
          <a:p>
            <a:pPr marL="514350" indent="-514350">
              <a:buAutoNum type="arabicPeriod"/>
            </a:pPr>
            <a:r>
              <a:rPr lang="ru-RU" sz="2800" dirty="0" smtClean="0"/>
              <a:t>Стабилизировать экономическое и политическое положение в странах</a:t>
            </a:r>
          </a:p>
          <a:p>
            <a:pPr marL="514350" indent="-514350">
              <a:buAutoNum type="arabicPeriod"/>
            </a:pPr>
            <a:r>
              <a:rPr lang="ru-RU" sz="2800" dirty="0" smtClean="0"/>
              <a:t>Воспитывать высокую политическую и правовую культуру в обществе </a:t>
            </a:r>
          </a:p>
          <a:p>
            <a:pPr marL="514350" indent="-514350">
              <a:buAutoNum type="arabicPeriod"/>
            </a:pPr>
            <a:endParaRPr lang="ru-RU"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78850" name="Picture 2" descr="http://cs302504.userapi.com/u24385962/-14/x_43775322.jpg"/>
          <p:cNvPicPr>
            <a:picLocks noChangeAspect="1" noChangeArrowheads="1"/>
          </p:cNvPicPr>
          <p:nvPr/>
        </p:nvPicPr>
        <p:blipFill>
          <a:blip r:embed="rId2" cstate="print"/>
          <a:srcRect/>
          <a:stretch>
            <a:fillRect/>
          </a:stretch>
        </p:blipFill>
        <p:spPr bwMode="auto">
          <a:xfrm>
            <a:off x="1428727" y="1428736"/>
            <a:ext cx="6002519" cy="4929222"/>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00174"/>
            <a:ext cx="8515352" cy="1571628"/>
          </a:xfrm>
        </p:spPr>
        <p:txBody>
          <a:bodyPr/>
          <a:lstStyle/>
          <a:p>
            <a:r>
              <a:rPr lang="ru-RU" b="1" dirty="0" smtClean="0"/>
              <a:t>ТЕРРОРИЗМ </a:t>
            </a:r>
            <a:r>
              <a:rPr lang="ru-RU" dirty="0" smtClean="0"/>
              <a:t> – </a:t>
            </a:r>
            <a:r>
              <a:rPr lang="ru-RU" sz="4000" dirty="0" smtClean="0"/>
              <a:t>это метод, посредством которого организованная группа стремится достичь провозглашенных ею целей преимущественно через систематическое использование насилия.</a:t>
            </a:r>
            <a:r>
              <a:rPr lang="ru-RU" dirty="0" smtClean="0"/>
              <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1026" name="Picture 2" descr="http://img0.liveinternet.ru/images/attach/c/1/57/859/57859544_Dmitriy_Karakozov_strelyal_.jpg"/>
          <p:cNvPicPr>
            <a:picLocks noChangeAspect="1" noChangeArrowheads="1"/>
          </p:cNvPicPr>
          <p:nvPr/>
        </p:nvPicPr>
        <p:blipFill>
          <a:blip r:embed="rId2" cstate="print"/>
          <a:srcRect/>
          <a:stretch>
            <a:fillRect/>
          </a:stretch>
        </p:blipFill>
        <p:spPr bwMode="auto">
          <a:xfrm>
            <a:off x="0" y="0"/>
            <a:ext cx="5443629" cy="3714752"/>
          </a:xfrm>
          <a:prstGeom prst="rect">
            <a:avLst/>
          </a:prstGeom>
          <a:noFill/>
        </p:spPr>
      </p:pic>
      <p:pic>
        <p:nvPicPr>
          <p:cNvPr id="1028" name="Picture 4" descr="http://db2.stb.s-msn.com/i/16/61E72EB1203B79FD52E8A5EB386C60.jpg"/>
          <p:cNvPicPr>
            <a:picLocks noChangeAspect="1" noChangeArrowheads="1"/>
          </p:cNvPicPr>
          <p:nvPr/>
        </p:nvPicPr>
        <p:blipFill>
          <a:blip r:embed="rId3" cstate="print"/>
          <a:srcRect/>
          <a:stretch>
            <a:fillRect/>
          </a:stretch>
        </p:blipFill>
        <p:spPr bwMode="auto">
          <a:xfrm>
            <a:off x="3448050" y="3019424"/>
            <a:ext cx="5695950" cy="3838576"/>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lstStyle/>
          <a:p>
            <a:r>
              <a:rPr lang="ru-RU" dirty="0" smtClean="0"/>
              <a:t>История терроризма</a:t>
            </a:r>
            <a:endParaRPr lang="ru-RU" dirty="0"/>
          </a:p>
        </p:txBody>
      </p:sp>
      <p:sp>
        <p:nvSpPr>
          <p:cNvPr id="3" name="Текст 2"/>
          <p:cNvSpPr>
            <a:spLocks noGrp="1"/>
          </p:cNvSpPr>
          <p:nvPr>
            <p:ph type="body" sz="quarter" idx="10"/>
          </p:nvPr>
        </p:nvSpPr>
        <p:spPr>
          <a:xfrm>
            <a:off x="1071538" y="1571612"/>
            <a:ext cx="7143801" cy="4826000"/>
          </a:xfrm>
        </p:spPr>
        <p:txBody>
          <a:bodyPr/>
          <a:lstStyle/>
          <a:p>
            <a:pPr algn="ctr"/>
            <a:r>
              <a:rPr lang="ru-RU" dirty="0" smtClean="0"/>
              <a:t>По своему происхождению латинский </a:t>
            </a:r>
          </a:p>
          <a:p>
            <a:pPr algn="ctr"/>
            <a:r>
              <a:rPr lang="ru-RU" dirty="0" smtClean="0"/>
              <a:t>термин "</a:t>
            </a:r>
            <a:r>
              <a:rPr lang="ru-RU" dirty="0" err="1" smtClean="0"/>
              <a:t>терроро</a:t>
            </a:r>
            <a:r>
              <a:rPr lang="ru-RU" dirty="0" smtClean="0"/>
              <a:t>" означает "страх, ужас". </a:t>
            </a:r>
          </a:p>
          <a:p>
            <a:r>
              <a:rPr lang="ru-RU" dirty="0" smtClean="0"/>
              <a:t>Он был введен в </a:t>
            </a:r>
          </a:p>
          <a:p>
            <a:r>
              <a:rPr lang="ru-RU" dirty="0" smtClean="0"/>
              <a:t>политический </a:t>
            </a:r>
          </a:p>
          <a:p>
            <a:r>
              <a:rPr lang="ru-RU" dirty="0" smtClean="0"/>
              <a:t>лексикон во </a:t>
            </a:r>
          </a:p>
          <a:p>
            <a:r>
              <a:rPr lang="ru-RU" dirty="0" smtClean="0"/>
              <a:t>Франции</a:t>
            </a:r>
            <a:endParaRPr lang="ru-RU" dirty="0"/>
          </a:p>
        </p:txBody>
      </p:sp>
      <p:pic>
        <p:nvPicPr>
          <p:cNvPr id="36866" name="Picture 2" descr="http://d3ds4oy7g1wrqq.cloudfront.net/retratosdelahistoria/myfiles/1792_Luis-XVI_Le-Temple.JPG?Expires=1305928800&amp;Signature=HeN-NrZTrF14uxS5Xq6vTbup5Xw6hgjUuzkHjjKuB~EcLe2BThRBK1B4pYNUmdSucGYF6IiaDip1wqBIhS90nl25mYk~GH~0Sjv4AsEIZQBWGdEcHttcYLFel077svNgM2VwZ-JLEyh3DQqmadP5dAsqoatWSG~OZ~8c8hpbZ6Y_&amp;Key-Pair-Id=APKAJYN3LZI5CG46B7AA&amp;Policy=eyJTdGF0ZW1lbnQiOlt7IlJlc291cmNlIjoiaHR0cDovL2QzZHM0b3k3ZzF3cnFxLmNsb3VkZnJvbnQubmV0L3JldHJhdG9zZGVsYWhpc3RvcmlhL215ZmlsZXMvMTc5Ml9MdWlzLVhWSV9MZS1UZW1wbGUuSlBHIiwiQ29uZGl0aW9uIjp7IkRhdGVMZXNzVGhhbiI6eyJBV1M6RXBvY2hUaW1lIjoxMzA1OTI4ODAwfX19XX0_"/>
          <p:cNvPicPr>
            <a:picLocks noChangeAspect="1" noChangeArrowheads="1"/>
          </p:cNvPicPr>
          <p:nvPr/>
        </p:nvPicPr>
        <p:blipFill>
          <a:blip r:embed="rId2" cstate="print"/>
          <a:srcRect/>
          <a:stretch>
            <a:fillRect/>
          </a:stretch>
        </p:blipFill>
        <p:spPr bwMode="auto">
          <a:xfrm>
            <a:off x="4572000" y="3571876"/>
            <a:ext cx="3586158" cy="237461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8229600" cy="1143000"/>
          </a:xfrm>
        </p:spPr>
        <p:txBody>
          <a:bodyPr/>
          <a:lstStyle/>
          <a:p>
            <a:r>
              <a:rPr lang="ru-RU" dirty="0" smtClean="0"/>
              <a:t>История терроризма</a:t>
            </a:r>
            <a:endParaRPr lang="ru-RU" dirty="0"/>
          </a:p>
        </p:txBody>
      </p:sp>
      <p:sp>
        <p:nvSpPr>
          <p:cNvPr id="3" name="Текст 2"/>
          <p:cNvSpPr>
            <a:spLocks noGrp="1"/>
          </p:cNvSpPr>
          <p:nvPr>
            <p:ph type="body" sz="quarter" idx="10"/>
          </p:nvPr>
        </p:nvSpPr>
        <p:spPr>
          <a:xfrm>
            <a:off x="1214414" y="1428736"/>
            <a:ext cx="5143536" cy="4826000"/>
          </a:xfrm>
        </p:spPr>
        <p:txBody>
          <a:bodyPr/>
          <a:lstStyle/>
          <a:p>
            <a:pPr algn="ctr"/>
            <a:r>
              <a:rPr lang="ru-RU" dirty="0" smtClean="0"/>
              <a:t>Самая ранняя известная в истории человечества террористическая группировка - секта </a:t>
            </a:r>
            <a:r>
              <a:rPr lang="ru-RU" dirty="0" err="1" smtClean="0"/>
              <a:t>сикариев</a:t>
            </a:r>
            <a:endParaRPr lang="ru-RU" dirty="0" smtClean="0"/>
          </a:p>
          <a:p>
            <a:pPr algn="ctr"/>
            <a:r>
              <a:rPr lang="ru-RU" dirty="0" smtClean="0"/>
              <a:t> (</a:t>
            </a:r>
            <a:r>
              <a:rPr lang="ru-RU" dirty="0" err="1" smtClean="0"/>
              <a:t>сика</a:t>
            </a:r>
            <a:r>
              <a:rPr lang="ru-RU" dirty="0" smtClean="0"/>
              <a:t> - кинжал или короткий меч) - действовала в Иудее в 60 - 70 гг. нашей эры</a:t>
            </a:r>
            <a:endParaRPr lang="ru-RU" dirty="0"/>
          </a:p>
        </p:txBody>
      </p:sp>
      <p:pic>
        <p:nvPicPr>
          <p:cNvPr id="35842" name="Picture 2" descr="http://gelzinis.lt/wp-content/uploads/2009/09/sicariu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2714620"/>
            <a:ext cx="3657600" cy="3848101"/>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1143000"/>
          </a:xfrm>
        </p:spPr>
        <p:txBody>
          <a:bodyPr/>
          <a:lstStyle/>
          <a:p>
            <a:r>
              <a:rPr lang="ru-RU" dirty="0" smtClean="0"/>
              <a:t>История терроризма</a:t>
            </a:r>
            <a:endParaRPr lang="ru-RU" dirty="0"/>
          </a:p>
        </p:txBody>
      </p:sp>
      <p:sp>
        <p:nvSpPr>
          <p:cNvPr id="3" name="Текст 2"/>
          <p:cNvSpPr>
            <a:spLocks noGrp="1"/>
          </p:cNvSpPr>
          <p:nvPr>
            <p:ph type="body" sz="quarter" idx="10"/>
          </p:nvPr>
        </p:nvSpPr>
        <p:spPr>
          <a:xfrm>
            <a:off x="1071539" y="1916113"/>
            <a:ext cx="7215238" cy="4826000"/>
          </a:xfrm>
        </p:spPr>
        <p:txBody>
          <a:bodyPr/>
          <a:lstStyle/>
          <a:p>
            <a:pPr algn="ctr"/>
            <a:r>
              <a:rPr lang="ru-RU" dirty="0" smtClean="0"/>
              <a:t>Мощный толчок распространению терроризма дала Великая Французская революция.</a:t>
            </a:r>
          </a:p>
          <a:p>
            <a:pPr algn="ctr"/>
            <a:r>
              <a:rPr lang="ru-RU" dirty="0" smtClean="0"/>
              <a:t>Терроризм становится постоянным фактором общественной жизни со второй половины XIX и начала XX веков</a:t>
            </a:r>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8229600" cy="1143000"/>
          </a:xfrm>
        </p:spPr>
        <p:txBody>
          <a:bodyPr/>
          <a:lstStyle/>
          <a:p>
            <a:r>
              <a:rPr lang="ru-RU" dirty="0" smtClean="0"/>
              <a:t>Развитие террористического движения в России. </a:t>
            </a:r>
            <a:endParaRPr lang="ru-RU" dirty="0"/>
          </a:p>
        </p:txBody>
      </p:sp>
      <p:sp>
        <p:nvSpPr>
          <p:cNvPr id="3" name="Текст 2"/>
          <p:cNvSpPr>
            <a:spLocks noGrp="1"/>
          </p:cNvSpPr>
          <p:nvPr>
            <p:ph type="body" sz="quarter" idx="10"/>
          </p:nvPr>
        </p:nvSpPr>
        <p:spPr>
          <a:xfrm>
            <a:off x="1071538" y="2032000"/>
            <a:ext cx="4500594" cy="4826000"/>
          </a:xfrm>
        </p:spPr>
        <p:txBody>
          <a:bodyPr/>
          <a:lstStyle/>
          <a:p>
            <a:r>
              <a:rPr lang="ru-RU" dirty="0" smtClean="0"/>
              <a:t>Среди многочисленных террористических организаций выделяется «Народная воля» Первое политическое убийство в ХХ в. было совершено именно в России.</a:t>
            </a:r>
            <a:endParaRPr lang="ru-RU" dirty="0"/>
          </a:p>
        </p:txBody>
      </p:sp>
      <p:pic>
        <p:nvPicPr>
          <p:cNvPr id="5" name="Рисунок 4" descr="http://www.rosimperija.info/wp-content/uploads/2012/06/12dk%D0%94.-%D0%9A%D0%B0%D1%80%D0%B4%D0%BE%D0%B2%D1%81%D0%BA%D0%B8%D0%B9-%D0%B2%D1%8B%D1%81%D1%82%D1%80%D0%B5%D0%BB-%D0%BA%D0%B0%D1%80%D0%B0%D0%BA%D0%BE%D0%B7%D0%BE%D0%B2%D0%B0.jpg"/>
          <p:cNvPicPr/>
          <p:nvPr/>
        </p:nvPicPr>
        <p:blipFill>
          <a:blip r:embed="rId2" cstate="print"/>
          <a:srcRect/>
          <a:stretch>
            <a:fillRect/>
          </a:stretch>
        </p:blipFill>
        <p:spPr bwMode="auto">
          <a:xfrm>
            <a:off x="5500694" y="4143380"/>
            <a:ext cx="3328035" cy="22434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Презентация1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Шаблон презентации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Презентация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трогий стиль">
  <a:themeElements>
    <a:clrScheme name="Другая 38">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EADA"/>
      </a:hlink>
      <a:folHlink>
        <a:srgbClr val="F2F2F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562</Words>
  <Application>Microsoft Office PowerPoint</Application>
  <PresentationFormat>Экран (4:3)</PresentationFormat>
  <Paragraphs>99</Paragraphs>
  <Slides>33</Slides>
  <Notes>0</Notes>
  <HiddenSlides>0</HiddenSlides>
  <MMClips>2</MMClips>
  <ScaleCrop>false</ScaleCrop>
  <HeadingPairs>
    <vt:vector size="4" baseType="variant">
      <vt:variant>
        <vt:lpstr>Тема</vt:lpstr>
      </vt:variant>
      <vt:variant>
        <vt:i4>5</vt:i4>
      </vt:variant>
      <vt:variant>
        <vt:lpstr>Заголовки слайдов</vt:lpstr>
      </vt:variant>
      <vt:variant>
        <vt:i4>33</vt:i4>
      </vt:variant>
    </vt:vector>
  </HeadingPairs>
  <TitlesOfParts>
    <vt:vector size="38" baseType="lpstr">
      <vt:lpstr>Презентация15</vt:lpstr>
      <vt:lpstr>Шаблон презентации6</vt:lpstr>
      <vt:lpstr>Презентация 2</vt:lpstr>
      <vt:lpstr>Строгий стиль</vt:lpstr>
      <vt:lpstr>Modèle par défaut</vt:lpstr>
      <vt:lpstr>Гражданский форум: «Терроризм как явление  XXI века»  Подготовила: преподаватель гуманитарных дисциплин Мазничко И.Г.</vt:lpstr>
      <vt:lpstr>«Терроризм –  главная угроза безопасности человечества в XXI веке» В.В. Путин</vt:lpstr>
      <vt:lpstr>Слайд 3</vt:lpstr>
      <vt:lpstr>ТЕРРОРИЗМ  – это метод, посредством которого организованная группа стремится достичь провозглашенных ею целей преимущественно через систематическое использование насилия. </vt:lpstr>
      <vt:lpstr>Слайд 5</vt:lpstr>
      <vt:lpstr>История терроризма</vt:lpstr>
      <vt:lpstr>История терроризма</vt:lpstr>
      <vt:lpstr>История терроризма</vt:lpstr>
      <vt:lpstr>Развитие террористического движения в России. </vt:lpstr>
      <vt:lpstr>Слайд 10</vt:lpstr>
      <vt:lpstr>Слайд 11</vt:lpstr>
      <vt:lpstr>Причины,  порождающие  терроризм</vt:lpstr>
      <vt:lpstr>Слайд 13</vt:lpstr>
      <vt:lpstr>Статья 205 УК РФ </vt:lpstr>
      <vt:lpstr>Статья 206 УК РФ</vt:lpstr>
      <vt:lpstr>Статья 207 </vt:lpstr>
      <vt:lpstr>Слайд 17</vt:lpstr>
      <vt:lpstr>Слайд 18</vt:lpstr>
      <vt:lpstr>Социологический опрос</vt:lpstr>
      <vt:lpstr>Основные угрозы современности</vt:lpstr>
      <vt:lpstr>Считаете ли Вы, что терроризм угрожает Вам лично?</vt:lpstr>
      <vt:lpstr>Движущие мотивы террористов</vt:lpstr>
      <vt:lpstr>Кто несет основную вину за терроризм и конкретные теракты?</vt:lpstr>
      <vt:lpstr>Кто такой террорист?</vt:lpstr>
      <vt:lpstr>Методы борьбы с терроризмом</vt:lpstr>
      <vt:lpstr>Большинство взрослых считают террористов бандитами.</vt:lpstr>
      <vt:lpstr>Психологический портрет террориста</vt:lpstr>
      <vt:lpstr>Как не стать жертвой теракта?</vt:lpstr>
      <vt:lpstr>Слайд 29</vt:lpstr>
      <vt:lpstr>Методы борьбы с терроризмом</vt:lpstr>
      <vt:lpstr>Молодежь против терроризма!</vt:lpstr>
      <vt:lpstr>Решение гражданского форума:</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Терроризм как явление  XXI века</dc:title>
  <dc:creator>User</dc:creator>
  <cp:lastModifiedBy>МИГ</cp:lastModifiedBy>
  <cp:revision>33</cp:revision>
  <dcterms:created xsi:type="dcterms:W3CDTF">2013-04-17T17:03:11Z</dcterms:created>
  <dcterms:modified xsi:type="dcterms:W3CDTF">2014-09-21T16:59:46Z</dcterms:modified>
</cp:coreProperties>
</file>