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69" r:id="rId9"/>
    <p:sldId id="259" r:id="rId10"/>
    <p:sldId id="278" r:id="rId11"/>
    <p:sldId id="281" r:id="rId12"/>
    <p:sldId id="279" r:id="rId13"/>
    <p:sldId id="282" r:id="rId14"/>
    <p:sldId id="280" r:id="rId15"/>
    <p:sldId id="270" r:id="rId16"/>
    <p:sldId id="271" r:id="rId17"/>
    <p:sldId id="27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знаю</c:v>
                </c:pt>
                <c:pt idx="1">
                  <c:v>знаю немного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65</c:v>
                </c:pt>
                <c:pt idx="1">
                  <c:v>32</c:v>
                </c:pt>
                <c:pt idx="2">
                  <c:v>3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2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СМИ</c:v>
                </c:pt>
                <c:pt idx="1">
                  <c:v>родителей</c:v>
                </c:pt>
                <c:pt idx="2">
                  <c:v>друзей</c:v>
                </c:pt>
                <c:pt idx="3">
                  <c:v>преподавателей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78</c:v>
                </c:pt>
                <c:pt idx="1">
                  <c:v>10</c:v>
                </c:pt>
                <c:pt idx="2">
                  <c:v>5</c:v>
                </c:pt>
                <c:pt idx="3">
                  <c:v>7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не употребляю</c:v>
                </c:pt>
                <c:pt idx="1">
                  <c:v>пробовал 1-2 раза</c:v>
                </c:pt>
                <c:pt idx="2">
                  <c:v>употребляю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93</c:v>
                </c:pt>
                <c:pt idx="1">
                  <c:v>6</c:v>
                </c:pt>
                <c:pt idx="2">
                  <c:v>1</c:v>
                </c:pt>
              </c:numCache>
            </c:numRef>
          </c:val>
        </c:ser>
        <c:shape val="cylinder"/>
        <c:axId val="102286848"/>
        <c:axId val="102285312"/>
        <c:axId val="0"/>
      </c:bar3DChart>
      <c:valAx>
        <c:axId val="102285312"/>
        <c:scaling>
          <c:orientation val="minMax"/>
        </c:scaling>
        <c:axPos val="l"/>
        <c:majorGridlines/>
        <c:numFmt formatCode="General" sourceLinked="1"/>
        <c:tickLblPos val="nextTo"/>
        <c:crossAx val="102286848"/>
        <c:crosses val="autoZero"/>
        <c:crossBetween val="between"/>
      </c:valAx>
      <c:catAx>
        <c:axId val="102286848"/>
        <c:scaling>
          <c:orientation val="minMax"/>
        </c:scaling>
        <c:axPos val="b"/>
        <c:tickLblPos val="nextTo"/>
        <c:crossAx val="102285312"/>
        <c:crosses val="autoZero"/>
        <c:auto val="1"/>
        <c:lblAlgn val="ctr"/>
        <c:lblOffset val="100"/>
      </c:cat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00"/>
            </a:solidFill>
          </c:spPr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4"/>
            <c:spPr>
              <a:solidFill>
                <a:schemeClr val="accent5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спорт</c:v>
                </c:pt>
                <c:pt idx="1">
                  <c:v>чтение</c:v>
                </c:pt>
                <c:pt idx="2">
                  <c:v>дискотеки</c:v>
                </c:pt>
                <c:pt idx="3">
                  <c:v>интернет</c:v>
                </c:pt>
                <c:pt idx="4">
                  <c:v>помощь родителям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29</c:v>
                </c:pt>
                <c:pt idx="1">
                  <c:v>7</c:v>
                </c:pt>
                <c:pt idx="2">
                  <c:v>18</c:v>
                </c:pt>
                <c:pt idx="3">
                  <c:v>35</c:v>
                </c:pt>
                <c:pt idx="4">
                  <c:v>11</c:v>
                </c:pt>
              </c:numCache>
            </c:numRef>
          </c:val>
        </c:ser>
        <c:shape val="cylinder"/>
        <c:axId val="83523072"/>
        <c:axId val="83742720"/>
        <c:axId val="0"/>
      </c:bar3DChart>
      <c:catAx>
        <c:axId val="83523072"/>
        <c:scaling>
          <c:orientation val="minMax"/>
        </c:scaling>
        <c:axPos val="b"/>
        <c:tickLblPos val="nextTo"/>
        <c:crossAx val="83742720"/>
        <c:crosses val="autoZero"/>
        <c:auto val="1"/>
        <c:lblAlgn val="ctr"/>
        <c:lblOffset val="100"/>
      </c:catAx>
      <c:valAx>
        <c:axId val="837427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835230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836811023622062"/>
          <c:y val="3.2343750000000011E-2"/>
          <c:w val="0.8687152230971138"/>
          <c:h val="0.7683959153543317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знают всегда</c:v>
                </c:pt>
                <c:pt idx="1">
                  <c:v>как правило знают</c:v>
                </c:pt>
                <c:pt idx="2">
                  <c:v>знают иногда</c:v>
                </c:pt>
                <c:pt idx="3">
                  <c:v>не знают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62</c:v>
                </c:pt>
                <c:pt idx="1">
                  <c:v>8</c:v>
                </c:pt>
                <c:pt idx="2">
                  <c:v>22</c:v>
                </c:pt>
                <c:pt idx="3">
                  <c:v>8</c:v>
                </c:pt>
              </c:numCache>
            </c:numRef>
          </c:val>
        </c:ser>
        <c:axId val="108396928"/>
        <c:axId val="108398464"/>
      </c:barChart>
      <c:catAx>
        <c:axId val="108396928"/>
        <c:scaling>
          <c:orientation val="minMax"/>
        </c:scaling>
        <c:axPos val="b"/>
        <c:tickLblPos val="nextTo"/>
        <c:crossAx val="108398464"/>
        <c:crosses val="autoZero"/>
        <c:auto val="1"/>
        <c:lblAlgn val="ctr"/>
        <c:lblOffset val="100"/>
      </c:catAx>
      <c:valAx>
        <c:axId val="1083984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083969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B1AE79-A9C0-4D5E-892F-BCDD72374CE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E17DA-8220-4FDC-962A-C60285363B1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F3DB6-6888-46C3-B1A2-92BBE89F864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0CA3F-CF1E-45B3-B333-FF90B006730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7522A-5173-43D6-8402-2255BAC53FD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9E99E-54C3-467C-BFB1-9F933434F43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8911A-7515-49AC-91B6-86E638CAD22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68517-C1D5-488B-883C-1A7E22C8D62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7FD79-1713-43B2-8C72-AE5A0BAA2EF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E4CB7-7F2B-4156-81B3-B98777D15B8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6F51C-495A-4337-8D15-512D9C6EDA8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21A57640-25E0-4A83-8E7F-205A98EE5BD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844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92;&#1086;&#1088;&#1091;&#1084;%20&#1085;&#1072;&#1088;&#1082;&#1086;&#1090;&#1080;&#1082;&#1080;%20&#1080;%20&#1076;&#1077;&#1090;&#1080;\&#1082;&#1072;&#1082;%20&#1087;&#1088;&#1077;&#1082;&#1088;&#1072;&#1089;&#1077;&#1085;%20&#1084;&#1080;&#1088;.wm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428605"/>
            <a:ext cx="8715404" cy="1785949"/>
          </a:xfrm>
        </p:spPr>
        <p:txBody>
          <a:bodyPr/>
          <a:lstStyle/>
          <a:p>
            <a:pPr algn="l" eaLnBrk="1" hangingPunct="1"/>
            <a:r>
              <a:rPr lang="ru-RU" sz="5400" dirty="0" smtClean="0"/>
              <a:t>ГРАЖДАНСКИЙ</a:t>
            </a:r>
            <a:br>
              <a:rPr lang="ru-RU" sz="5400" dirty="0" smtClean="0"/>
            </a:br>
            <a:r>
              <a:rPr lang="ru-RU" sz="5400" dirty="0" smtClean="0"/>
              <a:t>ФОРУМ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8" y="2071678"/>
            <a:ext cx="7715274" cy="2428892"/>
          </a:xfrm>
        </p:spPr>
        <p:txBody>
          <a:bodyPr/>
          <a:lstStyle/>
          <a:p>
            <a:pPr algn="ctr" eaLnBrk="1" hangingPunct="1"/>
            <a:endParaRPr lang="ru-RU" sz="1400" b="1" dirty="0" smtClean="0">
              <a:solidFill>
                <a:srgbClr val="A50021"/>
              </a:solidFill>
            </a:endParaRPr>
          </a:p>
          <a:p>
            <a:pPr algn="ctr" eaLnBrk="1" hangingPunct="1"/>
            <a:r>
              <a:rPr lang="ru-RU" sz="5400" b="1" dirty="0" smtClean="0">
                <a:solidFill>
                  <a:srgbClr val="A50021"/>
                </a:solidFill>
              </a:rPr>
              <a:t>«Наркотики и дети: как сохранить будущее?»</a:t>
            </a:r>
          </a:p>
          <a:p>
            <a:pPr algn="ctr" eaLnBrk="1" hangingPunct="1"/>
            <a:endParaRPr lang="ru-RU" sz="4800" b="1" dirty="0" smtClean="0">
              <a:solidFill>
                <a:srgbClr val="A50021"/>
              </a:solidFill>
            </a:endParaRPr>
          </a:p>
          <a:p>
            <a:pPr algn="ctr" eaLnBrk="1" hangingPunct="1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Подготовила: преподаватель гуманитарных дисциплин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Мазничко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И.Г.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300" b="0" smtClean="0">
                <a:solidFill>
                  <a:srgbClr val="3333FF"/>
                </a:solidFill>
                <a:latin typeface="Century Schoolbook" pitchFamily="18" charset="0"/>
              </a:rPr>
              <a:t>Анкета</a:t>
            </a:r>
            <a:br>
              <a:rPr lang="ru-RU" sz="5300" b="0" smtClean="0">
                <a:solidFill>
                  <a:srgbClr val="3333FF"/>
                </a:solidFill>
                <a:latin typeface="Century Schoolbook" pitchFamily="18" charset="0"/>
              </a:rPr>
            </a:br>
            <a:r>
              <a:rPr lang="ru-RU" sz="2400" b="0" smtClean="0">
                <a:solidFill>
                  <a:srgbClr val="3333FF"/>
                </a:solidFill>
                <a:latin typeface="Century Schoolbook" pitchFamily="18" charset="0"/>
              </a:rPr>
              <a:t>(социологический опрос 100 человек)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298"/>
            <a:ext cx="8229600" cy="454026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SzTx/>
              <a:buFontTx/>
              <a:buAutoNum type="arabicPeriod"/>
            </a:pPr>
            <a:endParaRPr lang="ru-RU" sz="2100" dirty="0" smtClean="0"/>
          </a:p>
          <a:p>
            <a:pPr marL="609600" indent="-609600" algn="just" eaLnBrk="1" hangingPunct="1">
              <a:lnSpc>
                <a:spcPct val="80000"/>
              </a:lnSpc>
              <a:buSzTx/>
              <a:buNone/>
            </a:pPr>
            <a:r>
              <a:rPr lang="ru-RU" sz="2600" dirty="0" smtClean="0"/>
              <a:t>1. Знаете ли вы о пагубном влиянии наркотиков?</a:t>
            </a:r>
          </a:p>
          <a:p>
            <a:pPr marL="609600" indent="-609600" algn="just" eaLnBrk="1" hangingPunct="1">
              <a:lnSpc>
                <a:spcPct val="80000"/>
              </a:lnSpc>
            </a:pPr>
            <a:endParaRPr lang="ru-RU" sz="2100" i="1" dirty="0" smtClean="0"/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100" i="1" dirty="0" smtClean="0"/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100" i="1" dirty="0" smtClean="0"/>
          </a:p>
          <a:p>
            <a:pPr marL="609600" indent="-609600" algn="just" eaLnBrk="1" hangingPunct="1">
              <a:lnSpc>
                <a:spcPct val="80000"/>
              </a:lnSpc>
            </a:pPr>
            <a:endParaRPr lang="ru-RU" sz="2100" i="1" dirty="0" smtClean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755576" y="1988840"/>
          <a:ext cx="7674076" cy="4369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300" b="0" dirty="0" smtClean="0">
                <a:solidFill>
                  <a:srgbClr val="3333FF"/>
                </a:solidFill>
                <a:latin typeface="Century Schoolbook" pitchFamily="18" charset="0"/>
              </a:rPr>
              <a:t>Анкета</a:t>
            </a:r>
            <a:br>
              <a:rPr lang="ru-RU" sz="5300" b="0" dirty="0" smtClean="0">
                <a:solidFill>
                  <a:srgbClr val="3333FF"/>
                </a:solidFill>
                <a:latin typeface="Century Schoolbook" pitchFamily="18" charset="0"/>
              </a:rPr>
            </a:br>
            <a:r>
              <a:rPr lang="ru-RU" sz="2400" b="0" dirty="0" smtClean="0">
                <a:solidFill>
                  <a:srgbClr val="3333FF"/>
                </a:solidFill>
                <a:latin typeface="Century Schoolbook" pitchFamily="18" charset="0"/>
              </a:rPr>
              <a:t>(социологический опрос 100 человек)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229600" cy="61724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600" i="1" dirty="0" smtClean="0"/>
              <a:t>2. </a:t>
            </a:r>
            <a:r>
              <a:rPr lang="ru-RU" sz="2600" dirty="0" smtClean="0"/>
              <a:t>Из каких источников Вы узнали о наркотиках и наркомании?</a:t>
            </a:r>
          </a:p>
          <a:p>
            <a:pPr marL="609600" indent="-609600" algn="just" eaLnBrk="1" hangingPunct="1">
              <a:lnSpc>
                <a:spcPct val="80000"/>
              </a:lnSpc>
            </a:pPr>
            <a:endParaRPr lang="ru-RU" sz="2100" i="1" dirty="0" smtClean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827584" y="1772816"/>
          <a:ext cx="74168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900" b="0" smtClean="0">
                <a:solidFill>
                  <a:srgbClr val="3333FF"/>
                </a:solidFill>
                <a:latin typeface="Century Schoolbook" pitchFamily="18" charset="0"/>
              </a:rPr>
              <a:t>Анкета</a:t>
            </a:r>
            <a:br>
              <a:rPr lang="ru-RU" sz="5900" b="0" smtClean="0">
                <a:solidFill>
                  <a:srgbClr val="3333FF"/>
                </a:solidFill>
                <a:latin typeface="Century Schoolbook" pitchFamily="18" charset="0"/>
              </a:rPr>
            </a:br>
            <a:r>
              <a:rPr lang="ru-RU" sz="2400" b="0" smtClean="0">
                <a:solidFill>
                  <a:srgbClr val="3333FF"/>
                </a:solidFill>
                <a:latin typeface="Century Schoolbook" pitchFamily="18" charset="0"/>
              </a:rPr>
              <a:t>(социологический опрос 100 человек)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6"/>
            <a:ext cx="9144000" cy="51054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100" dirty="0" smtClean="0"/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dirty="0" smtClean="0"/>
              <a:t>            3. Принимали ли Вы наркотические вещества?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100" i="1" dirty="0" smtClean="0"/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100" i="1" dirty="0" smtClean="0"/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395536" y="2204864"/>
          <a:ext cx="8136904" cy="46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900" b="0" smtClean="0">
                <a:solidFill>
                  <a:srgbClr val="3333FF"/>
                </a:solidFill>
                <a:latin typeface="Century Schoolbook" pitchFamily="18" charset="0"/>
              </a:rPr>
              <a:t>Анкета</a:t>
            </a:r>
            <a:br>
              <a:rPr lang="ru-RU" sz="5900" b="0" smtClean="0">
                <a:solidFill>
                  <a:srgbClr val="3333FF"/>
                </a:solidFill>
                <a:latin typeface="Century Schoolbook" pitchFamily="18" charset="0"/>
              </a:rPr>
            </a:br>
            <a:r>
              <a:rPr lang="ru-RU" sz="2400" b="0" smtClean="0">
                <a:solidFill>
                  <a:srgbClr val="3333FF"/>
                </a:solidFill>
                <a:latin typeface="Century Schoolbook" pitchFamily="18" charset="0"/>
              </a:rPr>
              <a:t>(социологический опрос 100 человек)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6"/>
            <a:ext cx="9144000" cy="504056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        4</a:t>
            </a:r>
            <a:r>
              <a:rPr lang="ru-RU" sz="2600" dirty="0" smtClean="0"/>
              <a:t>. Как Вы проводите свое свободное время?</a:t>
            </a:r>
          </a:p>
          <a:p>
            <a:pPr marL="609600" indent="-609600" algn="just" eaLnBrk="1" hangingPunct="1">
              <a:lnSpc>
                <a:spcPct val="90000"/>
              </a:lnSpc>
            </a:pPr>
            <a:endParaRPr lang="ru-RU" sz="2100" i="1" dirty="0" smtClean="0"/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357158" y="2000240"/>
          <a:ext cx="799288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300" b="0" smtClean="0">
                <a:solidFill>
                  <a:srgbClr val="3333FF"/>
                </a:solidFill>
                <a:latin typeface="Century Schoolbook" pitchFamily="18" charset="0"/>
              </a:rPr>
              <a:t>Анкета</a:t>
            </a:r>
            <a:br>
              <a:rPr lang="ru-RU" sz="5300" b="0" smtClean="0">
                <a:solidFill>
                  <a:srgbClr val="3333FF"/>
                </a:solidFill>
                <a:latin typeface="Century Schoolbook" pitchFamily="18" charset="0"/>
              </a:rPr>
            </a:br>
            <a:r>
              <a:rPr lang="ru-RU" sz="2400" b="0" smtClean="0">
                <a:solidFill>
                  <a:srgbClr val="3333FF"/>
                </a:solidFill>
                <a:latin typeface="Century Schoolbook" pitchFamily="18" charset="0"/>
              </a:rPr>
              <a:t>(социологический опрос 100 человек)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833264"/>
          </a:xfrm>
        </p:spPr>
        <p:txBody>
          <a:bodyPr/>
          <a:lstStyle/>
          <a:p>
            <a:pPr marL="609600" indent="-609600" algn="just" eaLnBrk="1" hangingPunct="1">
              <a:buFont typeface="Wingdings" pitchFamily="2" charset="2"/>
              <a:buNone/>
            </a:pPr>
            <a:r>
              <a:rPr lang="ru-RU" sz="2600" dirty="0" smtClean="0"/>
              <a:t>5. Знают ли ваши родители где Вы бываете вечерами?</a:t>
            </a:r>
          </a:p>
          <a:p>
            <a:pPr marL="609600" indent="-609600" algn="just" eaLnBrk="1" hangingPunct="1">
              <a:buFont typeface="Wingdings" pitchFamily="2" charset="2"/>
              <a:buNone/>
            </a:pPr>
            <a:endParaRPr lang="ru-RU" sz="2100" i="1" dirty="0" smtClean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683568" y="2348880"/>
          <a:ext cx="7704856" cy="45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284538"/>
            <a:ext cx="8264525" cy="2287587"/>
          </a:xfrm>
        </p:spPr>
        <p:txBody>
          <a:bodyPr/>
          <a:lstStyle/>
          <a:p>
            <a:pPr algn="ctr" eaLnBrk="1" hangingPunct="1"/>
            <a:r>
              <a:rPr lang="ru-RU" sz="6600" smtClean="0">
                <a:solidFill>
                  <a:schemeClr val="tx1"/>
                </a:solidFill>
              </a:rPr>
              <a:t>ЕСТЬ ЛИ ВЫХОД ИЗ ТУПИКА?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987675" y="142875"/>
            <a:ext cx="338455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0" b="1">
                <a:solidFill>
                  <a:srgbClr val="A50021"/>
                </a:solidFill>
              </a:rPr>
              <a:t>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12875"/>
            <a:ext cx="7543800" cy="1295400"/>
          </a:xfrm>
        </p:spPr>
        <p:txBody>
          <a:bodyPr/>
          <a:lstStyle/>
          <a:p>
            <a:pPr algn="ctr" eaLnBrk="1" hangingPunct="1"/>
            <a:r>
              <a:rPr lang="ru-RU" sz="3500" smtClean="0">
                <a:solidFill>
                  <a:srgbClr val="A50021"/>
                </a:solidFill>
              </a:rPr>
              <a:t>ПОДХОДЫ К РЕШЕНИЮ ПРОБЛЕМЫ НАРКОТИЗАЦИИ СРЕДИ ПОДРОСТКОВ</a:t>
            </a: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642910" y="4357694"/>
            <a:ext cx="2665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/>
              <a:t>Просвещение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5795963" y="4340225"/>
            <a:ext cx="2736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/>
              <a:t>Безопасность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3311525" y="4340225"/>
            <a:ext cx="2376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/>
              <a:t>Здоровье</a:t>
            </a:r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 flipH="1">
            <a:off x="1908175" y="2708275"/>
            <a:ext cx="1008063" cy="165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5" name="Line 8"/>
          <p:cNvSpPr>
            <a:spLocks noChangeShapeType="1"/>
          </p:cNvSpPr>
          <p:nvPr/>
        </p:nvSpPr>
        <p:spPr bwMode="auto">
          <a:xfrm>
            <a:off x="4500563" y="2781300"/>
            <a:ext cx="0" cy="1584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>
            <a:off x="5651500" y="2708275"/>
            <a:ext cx="1584325" cy="165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2020887"/>
          </a:xfrm>
        </p:spPr>
        <p:txBody>
          <a:bodyPr/>
          <a:lstStyle/>
          <a:p>
            <a:pPr eaLnBrk="1" hangingPunct="1"/>
            <a:r>
              <a:rPr lang="ru-RU" sz="6000" smtClean="0">
                <a:solidFill>
                  <a:srgbClr val="A50021"/>
                </a:solidFill>
              </a:rPr>
              <a:t>НАМ РЕШАТЬ…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41525"/>
            <a:ext cx="8229600" cy="4411663"/>
          </a:xfrm>
        </p:spPr>
        <p:txBody>
          <a:bodyPr/>
          <a:lstStyle/>
          <a:p>
            <a:pPr marL="6350" indent="-6350" eaLnBrk="1" hangingPunct="1">
              <a:buFont typeface="Wingdings" pitchFamily="2" charset="2"/>
              <a:buNone/>
            </a:pPr>
            <a:endParaRPr lang="ru-RU" sz="3600" smtClean="0"/>
          </a:p>
          <a:p>
            <a:pPr marL="6350" indent="-6350" algn="ctr" eaLnBrk="1" hangingPunct="1">
              <a:buFont typeface="Wingdings" pitchFamily="2" charset="2"/>
              <a:buNone/>
            </a:pPr>
            <a:r>
              <a:rPr lang="ru-RU" sz="5400" b="1" smtClean="0"/>
              <a:t>От каждого из нас зависит исход…</a:t>
            </a:r>
          </a:p>
        </p:txBody>
      </p:sp>
      <p:pic>
        <p:nvPicPr>
          <p:cNvPr id="5" name="как прекрасен мир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4400" y="685800"/>
            <a:ext cx="7315200" cy="54864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2781300"/>
            <a:ext cx="5051425" cy="1295400"/>
          </a:xfrm>
        </p:spPr>
        <p:txBody>
          <a:bodyPr/>
          <a:lstStyle/>
          <a:p>
            <a:pPr algn="ctr" eaLnBrk="1" hangingPunct="1"/>
            <a:r>
              <a:rPr lang="ru-RU" sz="3500" smtClean="0">
                <a:solidFill>
                  <a:srgbClr val="A50021"/>
                </a:solidFill>
              </a:rPr>
              <a:t>НАРКОМАНИЯ – УГРОЗА ВСЕМУ ОБЩЕСТВУ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345598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/>
              <a:t>Уничтожается генофонд нации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95288" y="5157788"/>
            <a:ext cx="3600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/>
              <a:t>Растет преступность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5580063" y="5191125"/>
            <a:ext cx="3384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/>
              <a:t>Разрушается семья</a:t>
            </a: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4643438" y="260350"/>
            <a:ext cx="32400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/>
              <a:t>Деградирует личность</a:t>
            </a:r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 flipV="1">
            <a:off x="5219700" y="1412875"/>
            <a:ext cx="936625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4" name="Line 9"/>
          <p:cNvSpPr>
            <a:spLocks noChangeShapeType="1"/>
          </p:cNvSpPr>
          <p:nvPr/>
        </p:nvSpPr>
        <p:spPr bwMode="auto">
          <a:xfrm flipH="1" flipV="1">
            <a:off x="2700338" y="1557338"/>
            <a:ext cx="1223962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5" name="Line 10"/>
          <p:cNvSpPr>
            <a:spLocks noChangeShapeType="1"/>
          </p:cNvSpPr>
          <p:nvPr/>
        </p:nvSpPr>
        <p:spPr bwMode="auto">
          <a:xfrm flipH="1">
            <a:off x="2195513" y="4076700"/>
            <a:ext cx="1223962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6" name="Line 11"/>
          <p:cNvSpPr>
            <a:spLocks noChangeShapeType="1"/>
          </p:cNvSpPr>
          <p:nvPr/>
        </p:nvSpPr>
        <p:spPr bwMode="auto">
          <a:xfrm>
            <a:off x="5724525" y="4076700"/>
            <a:ext cx="1871663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A50021"/>
                </a:solidFill>
              </a:rPr>
              <a:t>ГЛАВНЫЕ ЗАДАЧИ: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71750"/>
            <a:ext cx="8229600" cy="3559175"/>
          </a:xfrm>
        </p:spPr>
        <p:txBody>
          <a:bodyPr/>
          <a:lstStyle/>
          <a:p>
            <a:pPr eaLnBrk="1" hangingPunct="1"/>
            <a:r>
              <a:rPr lang="ru-RU" sz="3600" smtClean="0"/>
              <a:t>Как уберечь подростков от наркотиков?</a:t>
            </a:r>
          </a:p>
          <a:p>
            <a:pPr eaLnBrk="1" hangingPunct="1"/>
            <a:r>
              <a:rPr lang="ru-RU" sz="3600" smtClean="0"/>
              <a:t>Что должно быть сделано для решения данной проблемы?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A50021"/>
                </a:solidFill>
              </a:rPr>
              <a:t>НЕМНОГО О ПРОБЛЕМЕ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С 1993 года в России и мире произошло серьезное ухудшение </a:t>
            </a:r>
            <a:r>
              <a:rPr lang="ru-RU" sz="2800" dirty="0" err="1" smtClean="0"/>
              <a:t>наркоситуации</a:t>
            </a:r>
            <a:r>
              <a:rPr lang="ru-RU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Ежегодно в России умирает от наркомании 30000 молодых людей </a:t>
            </a:r>
            <a:r>
              <a:rPr lang="ru-RU" sz="2800" dirty="0" smtClean="0">
                <a:cs typeface="Arial" charset="0"/>
              </a:rPr>
              <a:t>≈ 82 человека призывного возраста в сутки.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cs typeface="Arial" charset="0"/>
              </a:rPr>
              <a:t>Армия наркоманов насчитывает от 2 до 2,5 млн. человек, преимущественно в возрасте 18-39 лет.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cs typeface="Arial" charset="0"/>
              </a:rPr>
              <a:t>Каждый год армия наркоманов пополняется на 80000 новобранцев.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411663"/>
          </a:xfrm>
        </p:spPr>
        <p:txBody>
          <a:bodyPr/>
          <a:lstStyle/>
          <a:p>
            <a:pPr marL="1588" indent="-1588" eaLnBrk="1" hangingPunct="1">
              <a:buFont typeface="Wingdings" pitchFamily="2" charset="2"/>
              <a:buNone/>
            </a:pPr>
            <a:r>
              <a:rPr lang="ru-RU" sz="4000" smtClean="0"/>
              <a:t>Россия опережает государства Евросоюза в среднем  в 5-8 раз, а Германию в 20 раз по доле населения, вовлеченного в злоупотребление наркотиков.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81075"/>
            <a:ext cx="8291512" cy="1084263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A50021"/>
                </a:solidFill>
              </a:rPr>
              <a:t>Геополитической особенностью сегодняшней наркоситуации стала глобальная наркотическая агрессия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248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ru-RU" sz="2800" dirty="0" smtClean="0"/>
              <a:t>каждое десятое судебное решение выносится по </a:t>
            </a:r>
            <a:r>
              <a:rPr lang="ru-RU" sz="2800" dirty="0" err="1" smtClean="0"/>
              <a:t>наркопреступлениям</a:t>
            </a:r>
            <a:r>
              <a:rPr lang="ru-RU" sz="2800" dirty="0" smtClean="0"/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ru-RU" sz="2800" dirty="0" smtClean="0"/>
              <a:t>2011 год, Россия – за незаконный оборот наркотиков осуждено свыше 100 тысяч человек;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ru-RU" sz="2800" dirty="0" smtClean="0"/>
              <a:t>в наркотическом опьянении было задержано 46% от общего числа задержанных водителей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84963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/>
              <a:t>По России – </a:t>
            </a:r>
            <a:r>
              <a:rPr lang="ru-RU" sz="3200" b="1" dirty="0" smtClean="0"/>
              <a:t>138 </a:t>
            </a:r>
            <a:r>
              <a:rPr lang="ru-RU" sz="3200" b="1" dirty="0"/>
              <a:t>тыс. детей и подростков зарегистрированы как страдающие наркотическими расстройствами.</a:t>
            </a:r>
          </a:p>
          <a:p>
            <a:pPr>
              <a:spcBef>
                <a:spcPct val="50000"/>
              </a:spcBef>
            </a:pPr>
            <a:r>
              <a:rPr lang="ru-RU" sz="3200" b="1" dirty="0" smtClean="0"/>
              <a:t>В год возбуждается около 200 тысяч дел по преступлениям, связанным с оборотом и употреблением наркотиков</a:t>
            </a:r>
            <a:endParaRPr lang="ru-RU" sz="3200" b="1" dirty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A50021"/>
                </a:solidFill>
              </a:rPr>
              <a:t>ПОСЛЕДСТВИЯ НАРКОМАНИИ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600" smtClean="0"/>
              <a:t>большинство наркоманов в браке не состоят и не имеют детей;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smtClean="0"/>
              <a:t>каждый второй ребенок, родителями которого являются наркоманы, - патологический урод;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smtClean="0"/>
              <a:t>рост смертности в 11 раз;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smtClean="0"/>
              <a:t>в десятки раз увеличилось число самоубийств;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smtClean="0"/>
              <a:t>50% от больных СПИДом в России – наркоманы;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smtClean="0"/>
              <a:t>более 90% наркоманов в России больны гепатитом;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smtClean="0"/>
              <a:t>40% подростков, потребляющих наркотические и токсические вещества – пациенты психиатрических клиник.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28625"/>
            <a:ext cx="8424862" cy="4714875"/>
          </a:xfrm>
        </p:spPr>
        <p:txBody>
          <a:bodyPr/>
          <a:lstStyle/>
          <a:p>
            <a:pPr algn="ctr" eaLnBrk="1" hangingPunct="1"/>
            <a:r>
              <a:rPr lang="ru-RU" sz="6600" dirty="0" smtClean="0">
                <a:solidFill>
                  <a:srgbClr val="C00000"/>
                </a:solidFill>
              </a:rPr>
              <a:t>«Гаси искру до пожара, беду отводи до удара.»</a:t>
            </a:r>
            <a:endParaRPr lang="ru-RU" sz="6600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472</TotalTime>
  <Words>379</Words>
  <Application>Microsoft Office PowerPoint</Application>
  <PresentationFormat>Экран (4:3)</PresentationFormat>
  <Paragraphs>63</Paragraphs>
  <Slides>17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Сеть</vt:lpstr>
      <vt:lpstr>ГРАЖДАНСКИЙ ФОРУМ</vt:lpstr>
      <vt:lpstr>НАРКОМАНИЯ – УГРОЗА ВСЕМУ ОБЩЕСТВУ</vt:lpstr>
      <vt:lpstr>ГЛАВНЫЕ ЗАДАЧИ:</vt:lpstr>
      <vt:lpstr>НЕМНОГО О ПРОБЛЕМЕ</vt:lpstr>
      <vt:lpstr>Слайд 5</vt:lpstr>
      <vt:lpstr>Геополитической особенностью сегодняшней наркоситуации стала глобальная наркотическая агрессия</vt:lpstr>
      <vt:lpstr>Слайд 7</vt:lpstr>
      <vt:lpstr>ПОСЛЕДСТВИЯ НАРКОМАНИИ</vt:lpstr>
      <vt:lpstr>«Гаси искру до пожара, беду отводи до удара.»</vt:lpstr>
      <vt:lpstr>Анкета (социологический опрос 100 человек)</vt:lpstr>
      <vt:lpstr>Анкета (социологический опрос 100 человек)</vt:lpstr>
      <vt:lpstr>Анкета (социологический опрос 100 человек)</vt:lpstr>
      <vt:lpstr>Анкета (социологический опрос 100 человек)</vt:lpstr>
      <vt:lpstr>Анкета (социологический опрос 100 человек)</vt:lpstr>
      <vt:lpstr>ЕСТЬ ЛИ ВЫХОД ИЗ ТУПИКА?</vt:lpstr>
      <vt:lpstr>ПОДХОДЫ К РЕШЕНИЮ ПРОБЛЕМЫ НАРКОТИЗАЦИИ СРЕДИ ПОДРОСТКОВ</vt:lpstr>
      <vt:lpstr>НАМ РЕШАТЬ…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ГРАЖДАНСКИЙ ФОРУМ</dc:title>
  <dc:creator>Admin</dc:creator>
  <cp:lastModifiedBy>МИГ</cp:lastModifiedBy>
  <cp:revision>38</cp:revision>
  <dcterms:created xsi:type="dcterms:W3CDTF">2009-09-22T09:10:37Z</dcterms:created>
  <dcterms:modified xsi:type="dcterms:W3CDTF">2014-09-21T17:23:58Z</dcterms:modified>
</cp:coreProperties>
</file>