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2" r:id="rId3"/>
    <p:sldId id="266" r:id="rId4"/>
    <p:sldId id="265" r:id="rId5"/>
    <p:sldId id="263" r:id="rId6"/>
    <p:sldId id="264" r:id="rId7"/>
    <p:sldId id="257" r:id="rId8"/>
    <p:sldId id="260" r:id="rId9"/>
    <p:sldId id="261" r:id="rId10"/>
    <p:sldId id="258" r:id="rId11"/>
    <p:sldId id="25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9E73DB-4957-42E1-AC6E-22F85D291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9A151-2409-468D-BA9E-68B810FE7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84739-2343-41B9-8418-0309D3074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B003F-1637-4FBB-AA74-F8B4B90A5B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C52EF-B544-4E55-8939-EB5152A6E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88D22-8AC2-4D39-B8BC-BD5BBB081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1D1B5-DB6B-473F-A9C5-F5CFA8880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647A3-7DBD-4EF1-BBC2-4B5EA3A40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15C69-9806-48B8-85ED-E14E032F8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7ADF8-6078-4EFB-B84F-470D1460E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0C9B9-6CAB-43C5-BBEA-70F3B5EFD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9F6BCFFD-FB30-48F0-8F87-7E5A1F27A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labstend.ru/site/index/folies/univ/shmash_teh/SHMash73_Tehnik_0039.pn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forest.geoman.ru/forest/item/f00/s01/e0001927/pic/000000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s10.ru/img/ps10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s10.ru/img/uir/7.jpg" TargetMode="External"/><Relationship Id="rId13" Type="http://schemas.openxmlformats.org/officeDocument/2006/relationships/hyperlink" Target="http://www.ps10.ru/img/uir/12.jpg" TargetMode="External"/><Relationship Id="rId18" Type="http://schemas.openxmlformats.org/officeDocument/2006/relationships/hyperlink" Target="http://www.ps10.ru/img/uir/18.jpg" TargetMode="External"/><Relationship Id="rId3" Type="http://schemas.openxmlformats.org/officeDocument/2006/relationships/hyperlink" Target="http://www.ps10.ru/img/uir/2.jpg" TargetMode="External"/><Relationship Id="rId7" Type="http://schemas.openxmlformats.org/officeDocument/2006/relationships/hyperlink" Target="http://www.ps10.ru/img/uir/6.jpg" TargetMode="External"/><Relationship Id="rId12" Type="http://schemas.openxmlformats.org/officeDocument/2006/relationships/hyperlink" Target="http://www.ps10.ru/img/uir/11.jpg" TargetMode="External"/><Relationship Id="rId17" Type="http://schemas.openxmlformats.org/officeDocument/2006/relationships/hyperlink" Target="http://www.ps10.ru/img/uir/17.jpg" TargetMode="External"/><Relationship Id="rId2" Type="http://schemas.openxmlformats.org/officeDocument/2006/relationships/hyperlink" Target="http://www.ps10.ru/img/uir/1.jpg" TargetMode="External"/><Relationship Id="rId16" Type="http://schemas.openxmlformats.org/officeDocument/2006/relationships/hyperlink" Target="http://www.ps10.ru/img/uir/16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s10.ru/img/uir/5.jpg" TargetMode="External"/><Relationship Id="rId11" Type="http://schemas.openxmlformats.org/officeDocument/2006/relationships/hyperlink" Target="http://www.ps10.ru/img/uir/10.jpg" TargetMode="External"/><Relationship Id="rId5" Type="http://schemas.openxmlformats.org/officeDocument/2006/relationships/hyperlink" Target="http://www.ps10.ru/img/uir/4.jpg" TargetMode="External"/><Relationship Id="rId15" Type="http://schemas.openxmlformats.org/officeDocument/2006/relationships/hyperlink" Target="http://www.ps10.ru/img/uir/15.jpg" TargetMode="External"/><Relationship Id="rId10" Type="http://schemas.openxmlformats.org/officeDocument/2006/relationships/hyperlink" Target="http://www.ps10.ru/img/uir/9.jpg" TargetMode="External"/><Relationship Id="rId4" Type="http://schemas.openxmlformats.org/officeDocument/2006/relationships/hyperlink" Target="http://www.ps10.ru/img/uir/3.jpg" TargetMode="External"/><Relationship Id="rId9" Type="http://schemas.openxmlformats.org/officeDocument/2006/relationships/hyperlink" Target="http://www.ps10.ru/img/uir/8.jpg" TargetMode="External"/><Relationship Id="rId14" Type="http://schemas.openxmlformats.org/officeDocument/2006/relationships/hyperlink" Target="http://www.ps10.ru/img/uir/1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Машины для химической защиты растений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232650" cy="1752600"/>
          </a:xfrm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smtClean="0"/>
              <a:t>Химические способы защиты растений.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smtClean="0"/>
              <a:t> Опрыскиватели.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smtClean="0"/>
              <a:t>Опыливатели.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smtClean="0"/>
              <a:t> Протравливатель семян.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Картинка 3 из 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341438"/>
            <a:ext cx="4897437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1271244586_protravlivst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575" y="28575"/>
            <a:ext cx="7562850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Штанговый опрыскивател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119313"/>
            <a:ext cx="85725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/>
              <a:t>Опрыскиватель полевой штанговый ОПШ-05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77" name="Group 173"/>
          <p:cNvGraphicFramePr>
            <a:graphicFrameLocks noGrp="1"/>
          </p:cNvGraphicFramePr>
          <p:nvPr/>
        </p:nvGraphicFramePr>
        <p:xfrm>
          <a:off x="250825" y="260350"/>
          <a:ext cx="8642350" cy="6043615"/>
        </p:xfrm>
        <a:graphic>
          <a:graphicData uri="http://schemas.openxmlformats.org/drawingml/2006/table">
            <a:tbl>
              <a:tblPr/>
              <a:tblGrid>
                <a:gridCol w="6697663"/>
                <a:gridCol w="1944687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Тип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полуприцепной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Производительность за час основного времени, га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36—54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Рабочая скорость, км/час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18—50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Транспортная скорость, км/час, не более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35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Удельный расход топлива за сменное время работы, кг/га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0,2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Вместимость основных ёмкостей, 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1200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Максимальная грузоподъёмность,кг не более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1000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Размер колеи, мм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2150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06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Высота установки сопла распылителя относительно опорной поверхности опрыскивателя, мм,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— верхнее положение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— нижнее положение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1350—1450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650—750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Диапазон расхода рабочей жидкости (нормы внесения), л/га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30—300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Отклонение фактической нормы внесения на гектар от заданной, % не более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+10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Рабочая ширина захвата, 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20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Масса (конструктивная), кг, не более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— агрегата в целом (опрыскиватель с энергосредством)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— собственно опрыскивателя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1500 </a:t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450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71823daed42bc5e05cc572cd60494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857250"/>
            <a:ext cx="6929438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Опыливатель ОШУ-50А</a:t>
            </a:r>
            <a:r>
              <a:rPr lang="ru-RU" sz="4000" b="1" smtClean="0"/>
              <a:t> </a:t>
            </a:r>
            <a:br>
              <a:rPr lang="ru-RU" sz="4000" b="1" smtClean="0"/>
            </a:br>
            <a:endParaRPr lang="ru-RU" sz="4000" b="1" smtClean="0"/>
          </a:p>
        </p:txBody>
      </p:sp>
      <p:pic>
        <p:nvPicPr>
          <p:cNvPr id="7171" name="Picture 6" descr="Картинка 1 из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1847850"/>
            <a:ext cx="5472113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79388" y="1135063"/>
            <a:ext cx="8713787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/>
              <a:t>ОПЫЛИВАТЕЛЬ, машина для обработки растений порошкообразными пестицидами. Различают опыливатели: авиационные (на самолётах и вертолётах), тракторные и ранцевые. В С\х-ве применяют в основном тракторный широкозахватный универсальный опыливатель ОШУ-50А и ранцевый вентиляторный опыливатель ОРВ-1. </a:t>
            </a:r>
          </a:p>
          <a:p>
            <a:pPr algn="just"/>
            <a:r>
              <a:rPr lang="ru-RU"/>
              <a:t>При работе опыливателя ОШУ-50А (рис.)порошок из бункера 3 через отверстие в днище подаётся в жёлоб 6, из которого струя воздуха засасывает его в кожух вентилятора 5, где он перемешивается с воздухом лопастной крыльчаткой, и через распылитель 4 поток выносится на обрабатываемый объект. Подающий механизм в бункере состоит из ворошилки, шнека и протирочной крыльчатки. Все механизмы опыливателя приводятся от вала отбора мощности трактора 1 через редуктор 7 и цепную передачу 2. Расход пестицида регулируют изменением размеров выходного отверстия в днище с помощью заслонки. Применяют ОШУ-50А для обработки питомников, защитных лесных насаждений, плантаций лесных культур, садов, виноградников и др. с.-х. угодий. Производительность в насаждениях 5 га/ч, на полевых культурах и в питомниках 25 га/ч.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Картинка 1 из 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3588" y="1862138"/>
            <a:ext cx="50768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7" descr="Протравливатель семян (протравитель семян) ПС-10А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1196975"/>
            <a:ext cx="66484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56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Технические данные ПС-10АМ:</a:t>
            </a:r>
            <a:br>
              <a:rPr lang="ru-RU" sz="2800" b="1" smtClean="0"/>
            </a:br>
            <a:endParaRPr lang="ru-RU" sz="28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smtClean="0"/>
              <a:t>Ширина захвата подборщика, мм          2090</a:t>
            </a:r>
          </a:p>
          <a:p>
            <a:pPr eaLnBrk="1" hangingPunct="1">
              <a:defRPr/>
            </a:pPr>
            <a:r>
              <a:rPr lang="ru-RU" sz="2000" smtClean="0"/>
              <a:t>Производительность, т/час                    22</a:t>
            </a:r>
          </a:p>
          <a:p>
            <a:pPr eaLnBrk="1" hangingPunct="1">
              <a:defRPr/>
            </a:pPr>
            <a:r>
              <a:rPr lang="ru-RU" sz="2000" smtClean="0"/>
              <a:t>Время загрузки ЗИЛ-130, мин               15</a:t>
            </a:r>
          </a:p>
          <a:p>
            <a:pPr eaLnBrk="1" hangingPunct="1">
              <a:defRPr/>
            </a:pPr>
            <a:r>
              <a:rPr lang="ru-RU" sz="2000" smtClean="0"/>
              <a:t>Ёмкость бака, л                                       200</a:t>
            </a:r>
          </a:p>
          <a:p>
            <a:pPr eaLnBrk="1" hangingPunct="1">
              <a:defRPr/>
            </a:pPr>
            <a:r>
              <a:rPr lang="ru-RU" sz="2000" smtClean="0"/>
              <a:t>Расход суспензии, л/мин                       0,5 - 3,5</a:t>
            </a:r>
          </a:p>
          <a:p>
            <a:pPr eaLnBrk="1" hangingPunct="1">
              <a:defRPr/>
            </a:pPr>
            <a:r>
              <a:rPr lang="ru-RU" sz="2000" smtClean="0"/>
              <a:t>Масса машины, кг                                  800</a:t>
            </a:r>
          </a:p>
          <a:p>
            <a:pPr eaLnBrk="1" hangingPunct="1">
              <a:defRPr/>
            </a:pPr>
            <a:r>
              <a:rPr lang="ru-RU" sz="2000" smtClean="0"/>
              <a:t>Габариты транспортные, мм                2999 х 2090 х 2000</a:t>
            </a:r>
          </a:p>
          <a:p>
            <a:pPr eaLnBrk="1" hangingPunct="1">
              <a:defRPr/>
            </a:pPr>
            <a:r>
              <a:rPr lang="ru-RU" sz="2000" smtClean="0"/>
              <a:t>Наработка на отказ, не менее, ч         70</a:t>
            </a:r>
            <a:br>
              <a:rPr lang="ru-RU" sz="2000" smtClean="0"/>
            </a:br>
            <a:r>
              <a:rPr lang="ru-RU" sz="2000" smtClean="0"/>
              <a:t>Коэффициент готовности                      0,97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94138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>Протравливатель семян</a:t>
            </a:r>
            <a:r>
              <a:rPr lang="ru-RU" sz="2400" smtClean="0"/>
              <a:t> состоит из следующих сборочных единиц: </a:t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800" smtClean="0">
              <a:hlinkClick r:id="rId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>
                <a:hlinkClick r:id="rId2"/>
              </a:rPr>
              <a:t>шнек промежуточный,</a:t>
            </a:r>
            <a:r>
              <a:rPr lang="ru-RU" sz="2800" smtClean="0"/>
              <a:t> </a:t>
            </a:r>
            <a:r>
              <a:rPr lang="ru-RU" sz="2800" smtClean="0">
                <a:hlinkClick r:id="rId3"/>
              </a:rPr>
              <a:t>коробка передач</a:t>
            </a:r>
            <a:r>
              <a:rPr lang="ru-RU" sz="2800" smtClean="0"/>
              <a:t>, </a:t>
            </a:r>
            <a:r>
              <a:rPr lang="ru-RU" sz="2800" smtClean="0">
                <a:hlinkClick r:id="rId4"/>
              </a:rPr>
              <a:t>бункер,</a:t>
            </a:r>
            <a:r>
              <a:rPr lang="ru-RU" sz="2800" smtClean="0"/>
              <a:t> </a:t>
            </a:r>
            <a:r>
              <a:rPr lang="ru-RU" sz="2800" smtClean="0">
                <a:hlinkClick r:id="rId5"/>
              </a:rPr>
              <a:t>устройство загрузочное 1</a:t>
            </a:r>
            <a:r>
              <a:rPr lang="ru-RU" sz="2800" smtClean="0"/>
              <a:t>, </a:t>
            </a:r>
            <a:r>
              <a:rPr lang="ru-RU" sz="2800" smtClean="0">
                <a:hlinkClick r:id="rId6"/>
              </a:rPr>
              <a:t>устройство загрузочное 2,</a:t>
            </a:r>
            <a:r>
              <a:rPr lang="ru-RU" sz="2800" smtClean="0"/>
              <a:t> </a:t>
            </a:r>
            <a:r>
              <a:rPr lang="ru-RU" sz="2800" smtClean="0">
                <a:hlinkClick r:id="rId7"/>
              </a:rPr>
              <a:t>привод шнеков</a:t>
            </a:r>
            <a:r>
              <a:rPr lang="ru-RU" sz="2800" smtClean="0"/>
              <a:t>, </a:t>
            </a:r>
            <a:r>
              <a:rPr lang="ru-RU" sz="2800" smtClean="0">
                <a:hlinkClick r:id="rId8"/>
              </a:rPr>
              <a:t>шнек выгрузной</a:t>
            </a:r>
            <a:r>
              <a:rPr lang="ru-RU" sz="2800" smtClean="0"/>
              <a:t>, </a:t>
            </a:r>
            <a:r>
              <a:rPr lang="ru-RU" sz="2800" smtClean="0">
                <a:hlinkClick r:id="rId9"/>
              </a:rPr>
              <a:t>шасси</a:t>
            </a:r>
            <a:r>
              <a:rPr lang="ru-RU" sz="2800" smtClean="0"/>
              <a:t>, </a:t>
            </a:r>
            <a:r>
              <a:rPr lang="ru-RU" sz="2800" smtClean="0">
                <a:hlinkClick r:id="rId10"/>
              </a:rPr>
              <a:t>привод дисков,</a:t>
            </a:r>
            <a:r>
              <a:rPr lang="ru-RU" sz="2800" smtClean="0"/>
              <a:t> </a:t>
            </a:r>
            <a:r>
              <a:rPr lang="ru-RU" sz="2800" smtClean="0">
                <a:hlinkClick r:id="rId11"/>
              </a:rPr>
              <a:t>бак,</a:t>
            </a:r>
            <a:r>
              <a:rPr lang="ru-RU" sz="2800" smtClean="0"/>
              <a:t> </a:t>
            </a:r>
            <a:r>
              <a:rPr lang="ru-RU" sz="2800" smtClean="0">
                <a:hlinkClick r:id="rId12"/>
              </a:rPr>
              <a:t>механизм рулевой,</a:t>
            </a:r>
            <a:r>
              <a:rPr lang="ru-RU" sz="2800" smtClean="0"/>
              <a:t> </a:t>
            </a:r>
            <a:r>
              <a:rPr lang="ru-RU" sz="2800" smtClean="0">
                <a:hlinkClick r:id="rId13"/>
              </a:rPr>
              <a:t>дозатор,</a:t>
            </a:r>
            <a:r>
              <a:rPr lang="ru-RU" sz="2800" smtClean="0"/>
              <a:t> </a:t>
            </a:r>
            <a:r>
              <a:rPr lang="ru-RU" sz="2800" smtClean="0">
                <a:hlinkClick r:id="rId14"/>
              </a:rPr>
              <a:t>мост ведущий,</a:t>
            </a:r>
            <a:r>
              <a:rPr lang="ru-RU" sz="2800" smtClean="0"/>
              <a:t> </a:t>
            </a:r>
            <a:r>
              <a:rPr lang="ru-RU" sz="2800" smtClean="0">
                <a:hlinkClick r:id="rId15"/>
              </a:rPr>
              <a:t>мост,</a:t>
            </a:r>
            <a:r>
              <a:rPr lang="ru-RU" sz="2800" smtClean="0"/>
              <a:t> </a:t>
            </a:r>
            <a:r>
              <a:rPr lang="ru-RU" sz="2800" smtClean="0">
                <a:hlinkClick r:id="rId16"/>
              </a:rPr>
              <a:t>камера,</a:t>
            </a:r>
            <a:r>
              <a:rPr lang="ru-RU" sz="2800" smtClean="0"/>
              <a:t> </a:t>
            </a:r>
            <a:r>
              <a:rPr lang="ru-RU" sz="2800" smtClean="0">
                <a:hlinkClick r:id="rId17"/>
              </a:rPr>
              <a:t>датчик,</a:t>
            </a:r>
            <a:r>
              <a:rPr lang="ru-RU" sz="2800" smtClean="0"/>
              <a:t> </a:t>
            </a:r>
            <a:r>
              <a:rPr lang="ru-RU" sz="2800" smtClean="0">
                <a:hlinkClick r:id="rId18"/>
              </a:rPr>
              <a:t>вал промежуточный.</a:t>
            </a:r>
            <a:endParaRPr lang="ru-RU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>
                <a:solidFill>
                  <a:schemeClr val="hlink"/>
                </a:solidFill>
              </a:rPr>
              <a:t>Сборочные единицы смонтированы на раме, установленной на четырех пневматических колесах.</a:t>
            </a:r>
            <a:br>
              <a:rPr lang="ru-RU" sz="2800" smtClean="0">
                <a:solidFill>
                  <a:schemeClr val="hlink"/>
                </a:solidFill>
              </a:rPr>
            </a:br>
            <a:endParaRPr lang="ru-RU" sz="28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199</TotalTime>
  <Words>397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Tahoma</vt:lpstr>
      <vt:lpstr>Arial</vt:lpstr>
      <vt:lpstr>Wingdings</vt:lpstr>
      <vt:lpstr>Calibri</vt:lpstr>
      <vt:lpstr>Georgia</vt:lpstr>
      <vt:lpstr>Океан</vt:lpstr>
      <vt:lpstr>Машины для химической защиты растений </vt:lpstr>
      <vt:lpstr>Опрыскиватель полевой штанговый ОПШ-05 </vt:lpstr>
      <vt:lpstr>Слайд 3</vt:lpstr>
      <vt:lpstr>Слайд 4</vt:lpstr>
      <vt:lpstr>Опыливатель ОШУ-50А  </vt:lpstr>
      <vt:lpstr>Слайд 6</vt:lpstr>
      <vt:lpstr>Слайд 7</vt:lpstr>
      <vt:lpstr>Технические данные ПС-10АМ: </vt:lpstr>
      <vt:lpstr>Протравливатель семян состоит из следующих сборочных единиц:  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Jaguar</dc:creator>
  <cp:lastModifiedBy>User</cp:lastModifiedBy>
  <cp:revision>5</cp:revision>
  <dcterms:created xsi:type="dcterms:W3CDTF">2010-05-10T16:06:32Z</dcterms:created>
  <dcterms:modified xsi:type="dcterms:W3CDTF">2013-12-21T04:43:08Z</dcterms:modified>
</cp:coreProperties>
</file>