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9F1C3-CF64-4C3C-9CF6-74F60EB19C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E0171-B7E9-4DA2-8C11-23CA519935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23AB9-82AC-49E0-9C8A-86B6D1A6A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FAD3A-DBF2-45A7-9EAF-66F1EA4CC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A37DC-7B7A-4AB8-9CDA-A6E97B6F01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DE1BC-A660-4706-B6CA-4E008433E5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70991-C8FB-4554-AD5D-AF44CFED2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06487-0ABB-45DA-A632-B3608A558E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CCBD-155D-4A21-9CDE-048779F4A1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E76D0-7139-4FF1-A232-ACD10FC615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B1CA1-4BE2-457D-9E03-1D88DD1E2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CC64EE13-7AF7-46AC-89E7-FE700E81B5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0" r:id="rId4"/>
    <p:sldLayoutId id="2147483686" r:id="rId5"/>
    <p:sldLayoutId id="2147483681" r:id="rId6"/>
    <p:sldLayoutId id="2147483687" r:id="rId7"/>
    <p:sldLayoutId id="2147483688" r:id="rId8"/>
    <p:sldLayoutId id="2147483689" r:id="rId9"/>
    <p:sldLayoutId id="2147483682" r:id="rId10"/>
    <p:sldLayoutId id="21474836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felisov.narod.ru/imige/kps4.gi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14375"/>
            <a:ext cx="77724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/>
              <a:t>Культиваторы для сплошной обработки почвы КПС-4.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75" y="2357438"/>
            <a:ext cx="8215313" cy="39290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/>
              <a:t>1.Назначение и устройство культиватора.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/>
              <a:t>2.Рабочие органы культиватора.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/>
              <a:t>3.Регулировки.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smtClean="0"/>
              <a:t>Культиватор прицепной КПС-4</a:t>
            </a:r>
          </a:p>
        </p:txBody>
      </p:sp>
      <p:pic>
        <p:nvPicPr>
          <p:cNvPr id="11267" name="Picture 6" descr="f46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00188" y="1857375"/>
            <a:ext cx="6429375" cy="41433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8713788" cy="6264275"/>
          </a:xfrm>
        </p:spPr>
        <p:txBody>
          <a:bodyPr/>
          <a:lstStyle/>
          <a:p>
            <a:r>
              <a:rPr lang="ru-RU" smtClean="0"/>
              <a:t>Культиватор прицепной для сплошной обработки почвы КПС-4 предназначен для предпосевной обработки почвы и обработки паров с одновременным боронованием. Комплектуется стрельчатыми лапами захватом 330 мм. </a:t>
            </a:r>
          </a:p>
          <a:p>
            <a:r>
              <a:rPr lang="ru-RU" smtClean="0"/>
              <a:t>Культиватор применяется во всех почвенно-климатических зонах, исключая районы с каменистыми почвами и стерневыми фонами.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76250"/>
            <a:ext cx="8699500" cy="567848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smtClean="0"/>
              <a:t>Технические характеристики</a:t>
            </a:r>
          </a:p>
          <a:p>
            <a:r>
              <a:rPr lang="ru-RU" smtClean="0"/>
              <a:t>Производительность (за час основного времени), га                                       </a:t>
            </a:r>
            <a:r>
              <a:rPr lang="ru-RU" b="1" smtClean="0"/>
              <a:t>4,8</a:t>
            </a:r>
          </a:p>
          <a:p>
            <a:r>
              <a:rPr lang="ru-RU" smtClean="0"/>
              <a:t>Рабочая скорость, км/ч до                </a:t>
            </a:r>
            <a:r>
              <a:rPr lang="ru-RU" b="1" smtClean="0"/>
              <a:t>12</a:t>
            </a:r>
          </a:p>
          <a:p>
            <a:r>
              <a:rPr lang="ru-RU" smtClean="0"/>
              <a:t>Ширина захвата, м                            </a:t>
            </a:r>
            <a:r>
              <a:rPr lang="ru-RU" b="1" smtClean="0"/>
              <a:t>4,0</a:t>
            </a:r>
          </a:p>
          <a:p>
            <a:r>
              <a:rPr lang="ru-RU" smtClean="0"/>
              <a:t>Глубина обработки, см                     </a:t>
            </a:r>
            <a:r>
              <a:rPr lang="ru-RU" b="1" smtClean="0"/>
              <a:t>5-12</a:t>
            </a:r>
          </a:p>
          <a:p>
            <a:r>
              <a:rPr lang="ru-RU" smtClean="0"/>
              <a:t>Транспортная скорость, км/ч            </a:t>
            </a:r>
            <a:r>
              <a:rPr lang="ru-RU" b="1" smtClean="0"/>
              <a:t>20</a:t>
            </a:r>
          </a:p>
          <a:p>
            <a:r>
              <a:rPr lang="ru-RU" smtClean="0"/>
              <a:t> Масса, кг (с дополнительным оборудованием)                               </a:t>
            </a:r>
            <a:r>
              <a:rPr lang="ru-RU" b="1" smtClean="0"/>
              <a:t>1070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0" y="2424113"/>
            <a:ext cx="9144000" cy="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2424113"/>
            <a:ext cx="9144000" cy="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ru-RU"/>
          </a:p>
        </p:txBody>
      </p:sp>
      <p:sp>
        <p:nvSpPr>
          <p:cNvPr id="14340" name="Rectangle 20"/>
          <p:cNvSpPr>
            <a:spLocks noChangeArrowheads="1"/>
          </p:cNvSpPr>
          <p:nvPr/>
        </p:nvSpPr>
        <p:spPr bwMode="auto">
          <a:xfrm>
            <a:off x="0" y="2424113"/>
            <a:ext cx="9144000" cy="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1" name="Rectangle 34"/>
          <p:cNvSpPr>
            <a:spLocks noChangeArrowheads="1"/>
          </p:cNvSpPr>
          <p:nvPr/>
        </p:nvSpPr>
        <p:spPr bwMode="auto">
          <a:xfrm>
            <a:off x="0" y="2424113"/>
            <a:ext cx="9144000" cy="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2" name="Rectangle 49"/>
          <p:cNvSpPr>
            <a:spLocks noChangeArrowheads="1"/>
          </p:cNvSpPr>
          <p:nvPr/>
        </p:nvSpPr>
        <p:spPr bwMode="auto">
          <a:xfrm>
            <a:off x="323850" y="3032125"/>
            <a:ext cx="8569325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3200" b="1"/>
          </a:p>
          <a:p>
            <a:pPr algn="ctr"/>
            <a:r>
              <a:rPr lang="ru-RU" sz="2400"/>
              <a:t> </a:t>
            </a:r>
          </a:p>
        </p:txBody>
      </p:sp>
      <p:sp>
        <p:nvSpPr>
          <p:cNvPr id="14343" name="Rectangle 50"/>
          <p:cNvSpPr>
            <a:spLocks noChangeArrowheads="1"/>
          </p:cNvSpPr>
          <p:nvPr/>
        </p:nvSpPr>
        <p:spPr bwMode="auto">
          <a:xfrm>
            <a:off x="468313" y="333375"/>
            <a:ext cx="8135937" cy="615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b="1"/>
              <a:t>Состав культиватора. </a:t>
            </a:r>
          </a:p>
          <a:p>
            <a:r>
              <a:rPr lang="ru-RU" sz="2000">
                <a:latin typeface="Times New Roman" pitchFamily="18" charset="0"/>
              </a:rPr>
              <a:t>Культиватор КПС-4,0 имеет такие основные узлы:</a:t>
            </a:r>
          </a:p>
          <a:p>
            <a:pPr>
              <a:buFontTx/>
              <a:buChar char="•"/>
            </a:pPr>
            <a:r>
              <a:rPr lang="ru-RU" sz="2000">
                <a:latin typeface="Times New Roman" pitchFamily="18" charset="0"/>
              </a:rPr>
              <a:t>плоскую сварную раму; </a:t>
            </a:r>
          </a:p>
          <a:p>
            <a:pPr>
              <a:buFontTx/>
              <a:buChar char="•"/>
            </a:pPr>
            <a:r>
              <a:rPr lang="ru-RU" sz="2000">
                <a:latin typeface="Times New Roman" pitchFamily="18" charset="0"/>
              </a:rPr>
              <a:t>два пневматических колеса с винтовыми механизмами для регулирования глубины хода рабочих органов; </a:t>
            </a:r>
          </a:p>
          <a:p>
            <a:pPr>
              <a:buFontTx/>
              <a:buChar char="•"/>
            </a:pPr>
            <a:r>
              <a:rPr lang="ru-RU" sz="2000">
                <a:latin typeface="Times New Roman" pitchFamily="18" charset="0"/>
              </a:rPr>
              <a:t>четыре коротких и восемь длинных грядилей с подъемнонажимными штангами; </a:t>
            </a:r>
          </a:p>
          <a:p>
            <a:pPr>
              <a:buFontTx/>
              <a:buChar char="•"/>
            </a:pPr>
            <a:r>
              <a:rPr lang="ru-RU" sz="2000">
                <a:latin typeface="Times New Roman" pitchFamily="18" charset="0"/>
              </a:rPr>
              <a:t>рабочие органы; </a:t>
            </a:r>
          </a:p>
          <a:p>
            <a:pPr>
              <a:buFontTx/>
              <a:buChar char="•"/>
            </a:pPr>
            <a:r>
              <a:rPr lang="ru-RU" sz="2000">
                <a:latin typeface="Times New Roman" pitchFamily="18" charset="0"/>
              </a:rPr>
              <a:t>устройство для навески четырех зубовых борон; </a:t>
            </a:r>
          </a:p>
          <a:p>
            <a:pPr>
              <a:buFontTx/>
              <a:buChar char="•"/>
            </a:pPr>
            <a:r>
              <a:rPr lang="ru-RU" sz="2000">
                <a:latin typeface="Times New Roman" pitchFamily="18" charset="0"/>
              </a:rPr>
              <a:t>гидравлический механизм для поднятия рабочих органов в транспортное положение. </a:t>
            </a:r>
          </a:p>
          <a:p>
            <a:pPr>
              <a:buFontTx/>
              <a:buChar char="•"/>
            </a:pPr>
            <a:r>
              <a:rPr lang="ru-RU" sz="2000">
                <a:latin typeface="Times New Roman" pitchFamily="18" charset="0"/>
              </a:rPr>
              <a:t>Культиватор имеет стрельчатые универсальные лапы шириной захвата 200, 270, 330 мм. Стрельчатые лапы закрепляют на грядилях в два ряда. В переднем ряду закрепляют на коротких грядилях лапы шириной 220 или 270 мм, а на заднем ряду на длинных грядилях - лапы шириной 270 или 330 мм.</a:t>
            </a:r>
          </a:p>
          <a:p>
            <a:pPr>
              <a:buFontTx/>
              <a:buChar char="•"/>
            </a:pPr>
            <a:r>
              <a:rPr lang="ru-RU" sz="2000">
                <a:latin typeface="Times New Roman" pitchFamily="18" charset="0"/>
              </a:rPr>
              <a:t>К передней части рамы шарнирно крепится дышло, на котором устанавливается гидроцилиндр для подъема рамы с грядилями в транспортное положение, а также механизм регулирования установления колес.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ChangeArrowheads="1"/>
          </p:cNvSpPr>
          <p:nvPr/>
        </p:nvSpPr>
        <p:spPr bwMode="auto">
          <a:xfrm>
            <a:off x="0" y="2647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3" name="Rectangle 19"/>
          <p:cNvSpPr>
            <a:spLocks noChangeArrowheads="1"/>
          </p:cNvSpPr>
          <p:nvPr/>
        </p:nvSpPr>
        <p:spPr bwMode="auto">
          <a:xfrm>
            <a:off x="323850" y="84138"/>
            <a:ext cx="849630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800">
                <a:cs typeface="Times New Roman" pitchFamily="18" charset="0"/>
              </a:rPr>
              <a:t>ПРИНЦИП РАБОТЫ</a:t>
            </a:r>
            <a:endParaRPr lang="ru-RU" sz="1800"/>
          </a:p>
          <a:p>
            <a:pPr eaLnBrk="0" hangingPunct="0"/>
            <a:r>
              <a:rPr lang="ru-RU" sz="1800">
                <a:cs typeface="Times New Roman" pitchFamily="18" charset="0"/>
              </a:rPr>
              <a:t>При въезде на загон тракторист опускает, с помощью гидросистемы, лапы культиватора в рабочее положение. Лапы за счет угла крошения, веса и скорости входят в почву на заданную глубину. Лезвия лап подрезают корни сорняков. Почва, поднимаясь по лапе и падая с нее, крошится, поверхность поля выравнивается. Для лучшего разбивания комков и выравнивания поверхности поля, культиватор оснащается зубовыми боронами. </a:t>
            </a:r>
            <a:endParaRPr lang="ru-RU" sz="1800"/>
          </a:p>
        </p:txBody>
      </p:sp>
      <p:pic>
        <p:nvPicPr>
          <p:cNvPr id="15364" name="Picture 18" descr="КПС-4 прицепной + МТЗ-82.1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042988" y="2565400"/>
            <a:ext cx="7129462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23850" y="654050"/>
            <a:ext cx="8351838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РЕГУЛИРОВКИ</a:t>
            </a:r>
          </a:p>
          <a:p>
            <a:r>
              <a:rPr lang="ru-RU" sz="2400">
                <a:latin typeface="Times New Roman" pitchFamily="18" charset="0"/>
              </a:rPr>
              <a:t>Глубина обработки - опорными колесами - если колеса приподнять, то глубина обработки увеличится и наоборот. Подъем и опускание колес производится механизмом регулировки. </a:t>
            </a:r>
          </a:p>
          <a:p>
            <a:r>
              <a:rPr lang="ru-RU" sz="2400">
                <a:latin typeface="Times New Roman" pitchFamily="18" charset="0"/>
              </a:rPr>
              <a:t>Равномерность глубины обработки - поджатием пружины на штанге - пружину сжать глубина хода лапы увеличится. </a:t>
            </a:r>
          </a:p>
          <a:p>
            <a:r>
              <a:rPr lang="ru-RU" sz="2400">
                <a:latin typeface="Times New Roman" pitchFamily="18" charset="0"/>
              </a:rPr>
              <a:t>Равномерность глубины обработки - изменением положения стойки на грядиле - ослабить стремянку и переместить стойку.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395288" y="3248025"/>
            <a:ext cx="856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1800"/>
          </a:p>
        </p:txBody>
      </p: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179388" y="671513"/>
            <a:ext cx="8713787" cy="562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>
                <a:latin typeface="Times New Roman" pitchFamily="18" charset="0"/>
              </a:rPr>
              <a:t>Сцепка универсальная СПА-16 состоит из следующих основных частей: центральной секции, левого 2 и правого 3 крыльев, ходовых 4 и опорных 5 колес и гидросистемы 7.</a:t>
            </a:r>
          </a:p>
          <a:p>
            <a:r>
              <a:rPr lang="ru-RU" sz="1400">
                <a:latin typeface="Times New Roman" pitchFamily="18" charset="0"/>
              </a:rPr>
              <a:t>Центральная секция изготовлена из труб квадратного и прямоугольного сечения и швеллеров. По торцам центральной секции приварены кронштейны 6 для шарнирного соединения левого и правого крыльев сцепки, которые опираются на самоустанавливающиеся колеса.</a:t>
            </a:r>
          </a:p>
          <a:p>
            <a:r>
              <a:rPr lang="ru-RU" sz="1400">
                <a:latin typeface="Times New Roman" pitchFamily="18" charset="0"/>
              </a:rPr>
              <a:t>Центральная секция опирается на два колеса. Кронштейны колес крепятся к заднему брусу секции на хомутах и могут перемещаться по брусу.</a:t>
            </a:r>
          </a:p>
          <a:p>
            <a:r>
              <a:rPr lang="ru-RU" sz="1400">
                <a:latin typeface="Times New Roman" pitchFamily="18" charset="0"/>
              </a:rPr>
              <a:t>Задний брус секции, выполненный из труб квадратного сечения, предназначен для присоединения сельскохозяйственных машин. По центру бруса приварено прицепное устройство для центрального расположения прицепляемых сельскохозяйственных машин (при составлении агрегата из 3 сельхозмашин).</a:t>
            </a:r>
          </a:p>
          <a:p>
            <a:r>
              <a:rPr lang="ru-RU" sz="1400">
                <a:latin typeface="Times New Roman" pitchFamily="18" charset="0"/>
              </a:rPr>
              <a:t>Два других прицепных устройства крепятся к буру и служат для присоединения сельхозмашин и фиксации одного из крыльев при переводе сцепки в транспортное положение.</a:t>
            </a:r>
          </a:p>
          <a:p>
            <a:r>
              <a:rPr lang="ru-RU" sz="1400">
                <a:latin typeface="Times New Roman" pitchFamily="18" charset="0"/>
              </a:rPr>
              <a:t>Для дополнительной регулировки по высоте прицепных устройств агрегатируемых машин предусмотрен их переворот на 180 град.</a:t>
            </a:r>
          </a:p>
          <a:p>
            <a:r>
              <a:rPr lang="ru-RU" sz="1400">
                <a:latin typeface="Times New Roman" pitchFamily="18" charset="0"/>
              </a:rPr>
              <a:t>Для удобства агрегатирования трактора со сцепкой у сцепного устройства предусмотрена стояночная лапа.</a:t>
            </a:r>
          </a:p>
          <a:p>
            <a:r>
              <a:rPr lang="ru-RU" sz="1400">
                <a:latin typeface="Times New Roman" pitchFamily="18" charset="0"/>
              </a:rPr>
              <a:t>Левое и правое крылья выполнены из труб квадратного и прямоугольного сечения. По концам крылья опираются на самоустанавливающиеся колеса.</a:t>
            </a:r>
          </a:p>
          <a:p>
            <a:r>
              <a:rPr lang="ru-RU" sz="1400">
                <a:latin typeface="Times New Roman" pitchFamily="18" charset="0"/>
              </a:rPr>
              <a:t>На задних брусьях крыльев установлены прицепные устройства для агрегатирования с прицепляемыми сельхозмашинами.</a:t>
            </a:r>
          </a:p>
          <a:p>
            <a:r>
              <a:rPr lang="ru-RU" sz="1400">
                <a:latin typeface="Times New Roman" pitchFamily="18" charset="0"/>
              </a:rPr>
              <a:t>На сцепке установлена двухцилиндровая гидросистема, состоящая из трубопроводов, двух разрывных муфт, шести рукавов высокого давления и шести тройников.</a:t>
            </a:r>
          </a:p>
          <a:p>
            <a:r>
              <a:rPr lang="ru-RU" sz="1400">
                <a:latin typeface="Times New Roman" pitchFamily="18" charset="0"/>
              </a:rPr>
              <a:t>Рабочие органы машин, находящихся в агрегате со сцепкой, поднимают и опускают, управляя гидросистемой (рычагом гидрораспределителя) из кабины трактора.</a:t>
            </a:r>
          </a:p>
          <a:p>
            <a:r>
              <a:rPr lang="ru-RU" sz="1400">
                <a:latin typeface="Times New Roman" pitchFamily="18" charset="0"/>
              </a:rPr>
              <a:t>Сцепка универсальная СПА-16 агрегатируется с тракторами класса 3-5 тс и используется с культиваторами КПС-4, КПЭ-3,8, различными катками и другими сельскохозяйственными машинами, близкими по ширине захвата и тяговым сопротивлениям как с гидрофицированными, так и не с гидрофицированными.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1484313"/>
            <a:ext cx="53054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219</TotalTime>
  <Words>666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Трек</vt:lpstr>
      <vt:lpstr>Культиваторы для сплошной обработки почвы КПС-4.</vt:lpstr>
      <vt:lpstr>Культиватор прицепной КПС-4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Культиваторы.</dc:title>
  <dc:creator>Jaguar</dc:creator>
  <cp:lastModifiedBy>User</cp:lastModifiedBy>
  <cp:revision>16</cp:revision>
  <dcterms:created xsi:type="dcterms:W3CDTF">2010-03-14T14:20:59Z</dcterms:created>
  <dcterms:modified xsi:type="dcterms:W3CDTF">2013-12-21T04:42:51Z</dcterms:modified>
</cp:coreProperties>
</file>